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713" r:id="rId2"/>
    <p:sldMasterId id="2147483744" r:id="rId3"/>
  </p:sldMasterIdLst>
  <p:notesMasterIdLst>
    <p:notesMasterId r:id="rId28"/>
  </p:notesMasterIdLst>
  <p:sldIdLst>
    <p:sldId id="318" r:id="rId4"/>
    <p:sldId id="310" r:id="rId5"/>
    <p:sldId id="302" r:id="rId6"/>
    <p:sldId id="311" r:id="rId7"/>
    <p:sldId id="312" r:id="rId8"/>
    <p:sldId id="309" r:id="rId9"/>
    <p:sldId id="260" r:id="rId10"/>
    <p:sldId id="315" r:id="rId11"/>
    <p:sldId id="301" r:id="rId12"/>
    <p:sldId id="305" r:id="rId13"/>
    <p:sldId id="256" r:id="rId14"/>
    <p:sldId id="257" r:id="rId15"/>
    <p:sldId id="271" r:id="rId16"/>
    <p:sldId id="272" r:id="rId17"/>
    <p:sldId id="258" r:id="rId18"/>
    <p:sldId id="270" r:id="rId19"/>
    <p:sldId id="316" r:id="rId20"/>
    <p:sldId id="261" r:id="rId21"/>
    <p:sldId id="263" r:id="rId22"/>
    <p:sldId id="265" r:id="rId23"/>
    <p:sldId id="264" r:id="rId24"/>
    <p:sldId id="273" r:id="rId25"/>
    <p:sldId id="262" r:id="rId26"/>
    <p:sldId id="319" r:id="rId27"/>
  </p:sldIdLst>
  <p:sldSz cx="12192000" cy="6858000"/>
  <p:notesSz cx="6797675" cy="9928225"/>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4"/>
    <p:restoredTop sz="94714"/>
  </p:normalViewPr>
  <p:slideViewPr>
    <p:cSldViewPr snapToGrid="0" snapToObjects="1" showGuides="1">
      <p:cViewPr varScale="1">
        <p:scale>
          <a:sx n="78" d="100"/>
          <a:sy n="78" d="100"/>
        </p:scale>
        <p:origin x="30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52AF9EE-681A-4636-A5EC-C63994B45591}" type="datetimeFigureOut">
              <a:rPr lang="en-GB" smtClean="0"/>
              <a:t>24/09/2024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7D923EF-EBAB-42A8-AB90-6F008D195116}" type="slidenum">
              <a:rPr lang="en-GB" smtClean="0"/>
              <a:t>‹#›</a:t>
            </a:fld>
            <a:endParaRPr lang="en-GB"/>
          </a:p>
        </p:txBody>
      </p:sp>
    </p:spTree>
    <p:extLst>
      <p:ext uri="{BB962C8B-B14F-4D97-AF65-F5344CB8AC3E}">
        <p14:creationId xmlns:p14="http://schemas.microsoft.com/office/powerpoint/2010/main" val="2838607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dirty="0"/>
              <a:t>My name is </a:t>
            </a:r>
            <a:r>
              <a:rPr lang="en-GB" b="1" dirty="0"/>
              <a:t>‘insert name’</a:t>
            </a:r>
            <a:r>
              <a:rPr lang="en-GB" dirty="0"/>
              <a:t> and I’m here on behalf of the Department for Education to talk to you about Higher &amp; Degree apprenticeships. </a:t>
            </a:r>
          </a:p>
          <a:p>
            <a:endParaRPr lang="en-GB" dirty="0"/>
          </a:p>
          <a:p>
            <a:pPr marL="171913" indent="-171913">
              <a:buFont typeface="Arial" panose="020B0604020202020204" pitchFamily="34" charset="0"/>
              <a:buChar char="•"/>
            </a:pPr>
            <a:r>
              <a:rPr lang="en-GB" dirty="0"/>
              <a:t>Apprenticeships have really changed over the last few years. I think you are going to be surprised, and hopefully inspired, by the huge range of incredible opportunities now available to you through Higher &amp; Degree apprenticeships.</a:t>
            </a:r>
          </a:p>
          <a:p>
            <a:r>
              <a:rPr lang="en-GB" dirty="0"/>
              <a:t> </a:t>
            </a:r>
          </a:p>
          <a:p>
            <a:pPr marL="171913" indent="-171913">
              <a:buFont typeface="Arial" panose="020B0604020202020204" pitchFamily="34" charset="0"/>
              <a:buChar char="•"/>
            </a:pPr>
            <a:r>
              <a:rPr lang="en-GB" dirty="0"/>
              <a:t>Although some of you may already know what you’re planning to do when you leave school, it is important you listen carefully so that you can keep your options open should your plans change.</a:t>
            </a:r>
          </a:p>
          <a:p>
            <a:pPr marL="171913" indent="-171913">
              <a:buFont typeface="Arial" panose="020B0604020202020204" pitchFamily="34" charset="0"/>
              <a:buChar char="•"/>
            </a:pPr>
            <a:endParaRPr lang="en-GB" dirty="0"/>
          </a:p>
          <a:p>
            <a:pPr marL="171913" indent="-171913" defTabSz="916869">
              <a:buFont typeface="Arial" panose="020B0604020202020204" pitchFamily="34" charset="0"/>
              <a:buChar char="•"/>
              <a:defRPr/>
            </a:pPr>
            <a:r>
              <a:rPr lang="en-GB" dirty="0"/>
              <a:t>And for anyone who hasn’t quite decided what they want to do next when they leave school, I hope today will be really useful in helping you to understand your options.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29078-0385-432A-AC56-0BB43DB9DB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01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dirty="0">
                <a:solidFill>
                  <a:schemeClr val="tx1"/>
                </a:solidFill>
                <a:effectLst/>
                <a:latin typeface="+mn-lt"/>
                <a:ea typeface="+mn-ea"/>
                <a:cs typeface="+mn-cs"/>
              </a:rPr>
              <a:t>But before we look at Higher and Degree apprenticeships specifically, it’s important to cover what an apprenticeship actually is. </a:t>
            </a:r>
          </a:p>
          <a:p>
            <a:pPr marL="0" indent="0">
              <a:buFont typeface="Arial" panose="020B0604020202020204" pitchFamily="34" charset="0"/>
              <a:buNone/>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 apprenticeship is a real job, with a real employer, where the apprentice works full-time whilst also studying towards a qualification.</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 you could be an apprentice working for Sky as a journalist, for example, whilst also studying and gaining a qualification in journalism.</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PAID A SALARY</a:t>
            </a:r>
          </a:p>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As it’s a real job, y</a:t>
            </a:r>
            <a:r>
              <a:rPr lang="en-GB" sz="1200" b="0" kern="1200" dirty="0">
                <a:solidFill>
                  <a:schemeClr val="tx1"/>
                </a:solidFill>
                <a:effectLst/>
                <a:latin typeface="+mn-lt"/>
                <a:ea typeface="+mn-ea"/>
                <a:cs typeface="+mn-cs"/>
              </a:rPr>
              <a:t>ou will earn a wage</a:t>
            </a:r>
            <a:r>
              <a:rPr lang="en-GB" sz="1200" b="0"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 and it can be a really good salary too! </a:t>
            </a:r>
            <a:r>
              <a:rPr lang="en-GB" sz="3600" dirty="0">
                <a:effectLst/>
                <a:latin typeface="Calibri" panose="020F0502020204030204" pitchFamily="34" charset="0"/>
                <a:ea typeface="Calibri" panose="020F0502020204030204" pitchFamily="34" charset="0"/>
                <a:cs typeface="Times New Roman" panose="02020603050405020304" pitchFamily="18" charset="0"/>
              </a:rPr>
              <a:t>The salary of an apprentice can vary from employer to employer. Legally, an employer must pay an apprentice the National Minimum Wage for apprentices, which is currently £5.28 per hour. This is lower than the normal National Minimum Wage, but it recognises that some people will be going into their first job with little or no experience.</a:t>
            </a:r>
          </a:p>
          <a:p>
            <a:pPr marL="0" indent="0">
              <a:buFont typeface="Arial" panose="020B0604020202020204" pitchFamily="34" charset="0"/>
              <a:buNone/>
            </a:pPr>
            <a:endParaRPr lang="en-GB"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The good news is that lots of employers</a:t>
            </a:r>
            <a:r>
              <a:rPr lang="en-GB" sz="1200" b="0" kern="1200" baseline="0" dirty="0">
                <a:solidFill>
                  <a:schemeClr val="tx1"/>
                </a:solidFill>
                <a:effectLst/>
                <a:latin typeface="+mn-lt"/>
                <a:ea typeface="+mn-ea"/>
                <a:cs typeface="+mn-cs"/>
              </a:rPr>
              <a:t> pay a lot more than the </a:t>
            </a:r>
            <a:r>
              <a:rPr lang="en-GB" sz="1200" b="0" kern="1200" dirty="0">
                <a:solidFill>
                  <a:schemeClr val="tx1"/>
                </a:solidFill>
                <a:effectLst/>
                <a:latin typeface="+mn-lt"/>
                <a:ea typeface="+mn-ea"/>
                <a:cs typeface="+mn-cs"/>
              </a:rPr>
              <a:t>National Minimum</a:t>
            </a:r>
            <a:r>
              <a:rPr lang="en-GB" sz="1200" b="0" kern="1200" baseline="0" dirty="0">
                <a:solidFill>
                  <a:schemeClr val="tx1"/>
                </a:solidFill>
                <a:effectLst/>
                <a:latin typeface="+mn-lt"/>
                <a:ea typeface="+mn-ea"/>
                <a:cs typeface="+mn-cs"/>
              </a:rPr>
              <a:t> Wage for apprentices, with some local employers offering starting salaries of </a:t>
            </a:r>
            <a:r>
              <a:rPr lang="en-GB" sz="1200" b="1" kern="1200" baseline="0" dirty="0">
                <a:solidFill>
                  <a:schemeClr val="tx1"/>
                </a:solidFill>
                <a:effectLst/>
                <a:latin typeface="+mn-lt"/>
                <a:ea typeface="+mn-ea"/>
                <a:cs typeface="+mn-cs"/>
              </a:rPr>
              <a:t>£</a:t>
            </a:r>
            <a:r>
              <a:rPr lang="en-GB" sz="1200" b="1" kern="1200" baseline="0" dirty="0" err="1">
                <a:solidFill>
                  <a:schemeClr val="tx1"/>
                </a:solidFill>
                <a:effectLst/>
                <a:latin typeface="+mn-lt"/>
                <a:ea typeface="+mn-ea"/>
                <a:cs typeface="+mn-cs"/>
              </a:rPr>
              <a:t>xx,xxx</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and other national employers even offering starting salaries over £15,000-£30,000. </a:t>
            </a:r>
            <a:r>
              <a:rPr lang="en-GB" sz="1200" b="1" kern="1200" baseline="0" dirty="0">
                <a:solidFill>
                  <a:schemeClr val="tx1"/>
                </a:solidFill>
                <a:effectLst/>
                <a:latin typeface="+mn-lt"/>
                <a:ea typeface="+mn-ea"/>
                <a:cs typeface="+mn-cs"/>
              </a:rPr>
              <a:t>  </a:t>
            </a:r>
          </a:p>
          <a:p>
            <a:pPr marL="17145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0" indent="0">
              <a:buFont typeface="Arial" panose="020B0604020202020204" pitchFamily="34" charset="0"/>
              <a:buNone/>
            </a:pPr>
            <a:r>
              <a:rPr lang="en-GB" sz="1200" b="1" kern="1200" baseline="0" dirty="0">
                <a:solidFill>
                  <a:schemeClr val="tx1"/>
                </a:solidFill>
                <a:effectLst/>
                <a:latin typeface="+mn-lt"/>
                <a:ea typeface="+mn-ea"/>
                <a:cs typeface="+mn-cs"/>
              </a:rPr>
              <a:t>Presenter note: Please include local example you are aware of. </a:t>
            </a:r>
          </a:p>
          <a:p>
            <a:pPr marL="17145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I have pulled together some local vacancy information which I will show you shortly, so you can see some real examples of local and national apprenticeships available and see what types of salaries are being offered.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It’s</a:t>
            </a:r>
            <a:r>
              <a:rPr lang="en-GB" sz="1200" kern="1200" baseline="0" dirty="0">
                <a:solidFill>
                  <a:schemeClr val="tx1"/>
                </a:solidFill>
                <a:effectLst/>
                <a:latin typeface="+mn-lt"/>
                <a:ea typeface="+mn-ea"/>
                <a:cs typeface="+mn-cs"/>
              </a:rPr>
              <a:t> important </a:t>
            </a:r>
            <a:r>
              <a:rPr lang="en-GB" sz="1200" kern="1200" dirty="0">
                <a:solidFill>
                  <a:schemeClr val="tx1"/>
                </a:solidFill>
                <a:effectLst/>
                <a:latin typeface="+mn-lt"/>
                <a:ea typeface="+mn-ea"/>
                <a:cs typeface="+mn-cs"/>
              </a:rPr>
              <a:t>to remember that if you see an apprenticeship you’re interested in, don’t be put off by the pay if it’s low: there’s room for progression and working your way to the top of an organisation. </a:t>
            </a:r>
            <a:endParaRPr lang="en-GB" sz="1200" kern="1200" baseline="0" dirty="0">
              <a:solidFill>
                <a:schemeClr val="tx1"/>
              </a:solidFill>
              <a:effectLst/>
              <a:latin typeface="+mn-lt"/>
              <a:ea typeface="+mn-ea"/>
              <a:cs typeface="+mn-cs"/>
            </a:endParaRP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1" kern="1200" baseline="0" dirty="0">
                <a:solidFill>
                  <a:schemeClr val="tx1"/>
                </a:solidFill>
                <a:effectLst/>
                <a:latin typeface="+mn-lt"/>
                <a:ea typeface="+mn-ea"/>
                <a:cs typeface="+mn-cs"/>
              </a:rPr>
              <a:t>CONTRACT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You will also get a contract of employment, holiday pay, annual leave etc – exactly the same as any other member of staff.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STUDY AND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The apprentice will spend the majority of their time ‘on-the-job’ (doing their role), and a minimum of at least 6 hours per week ‘off-the-job’, which means studying or working towards their qualification.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This study element (off-the-job) would takes place with a training provider, </a:t>
            </a:r>
            <a:r>
              <a:rPr lang="en-GB" sz="1200" kern="1200" baseline="0" dirty="0">
                <a:solidFill>
                  <a:schemeClr val="tx1"/>
                </a:solidFill>
                <a:effectLst/>
                <a:latin typeface="+mn-lt"/>
                <a:ea typeface="+mn-ea"/>
                <a:cs typeface="+mn-cs"/>
              </a:rPr>
              <a:t>who will help them to achieve the qualifications and make sure they complete their apprenticeship.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Training providers could be colleges, universities or independent training provider organisations, who deliver the training/teaching element of the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he employer will also support the apprentice, helping them to gain </a:t>
            </a:r>
            <a:r>
              <a:rPr lang="en-GB" sz="1200" b="0" kern="1200" baseline="0" dirty="0">
                <a:solidFill>
                  <a:schemeClr val="tx1"/>
                </a:solidFill>
                <a:effectLst/>
                <a:latin typeface="+mn-lt"/>
                <a:ea typeface="+mn-ea"/>
                <a:cs typeface="+mn-cs"/>
              </a:rPr>
              <a:t>qualifications and </a:t>
            </a:r>
            <a:r>
              <a:rPr lang="en-GB" sz="1200" kern="1200" baseline="0" dirty="0">
                <a:solidFill>
                  <a:schemeClr val="tx1"/>
                </a:solidFill>
                <a:effectLst/>
                <a:latin typeface="+mn-lt"/>
                <a:ea typeface="+mn-ea"/>
                <a:cs typeface="+mn-cs"/>
              </a:rPr>
              <a:t>valuable new skills and </a:t>
            </a:r>
            <a:r>
              <a:rPr lang="en-GB" sz="1200" b="0" kern="1200" baseline="0" dirty="0">
                <a:solidFill>
                  <a:schemeClr val="tx1"/>
                </a:solidFill>
                <a:effectLst/>
                <a:latin typeface="+mn-lt"/>
                <a:ea typeface="+mn-ea"/>
                <a:cs typeface="+mn-cs"/>
              </a:rPr>
              <a:t>experience</a:t>
            </a:r>
            <a:r>
              <a:rPr lang="en-GB" sz="1200" kern="1200" baseline="0" dirty="0">
                <a:solidFill>
                  <a:schemeClr val="tx1"/>
                </a:solidFill>
                <a:effectLst/>
                <a:latin typeface="+mn-lt"/>
                <a:ea typeface="+mn-ea"/>
                <a:cs typeface="+mn-cs"/>
              </a:rPr>
              <a:t>. As well as their time, employers also pay the fees of the apprentice’s training, showing their investment in the apprentice’s development. </a:t>
            </a: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1" kern="1200" baseline="0" dirty="0">
                <a:solidFill>
                  <a:schemeClr val="tx1"/>
                </a:solidFill>
                <a:effectLst/>
                <a:latin typeface="+mn-lt"/>
                <a:ea typeface="+mn-ea"/>
                <a:cs typeface="+mn-cs"/>
              </a:rPr>
              <a:t>TYPICALLY 1 – 6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An apprenticeship typically takes 1 to 4 years to complete (sometimes up to 6 for some areas like a Solicitor). As a minimum, all apprenticeships must last for a minimum of 12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 total duration will depend on the delivery model that the employer selects (how the mixture of training and working is delivered), the level (which we will explain later) and the subject they are studying.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chemeClr val="tx1"/>
                </a:solidFill>
                <a:effectLst/>
                <a:latin typeface="+mn-lt"/>
                <a:ea typeface="+mn-ea"/>
                <a:cs typeface="+mn-cs"/>
              </a:rPr>
              <a:t>600+ STANDARDS and INTERMEDIATE – DEGREE LEVEL</a:t>
            </a: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There are more than 600 different apprenticeship standards covering many different levels of apprenticeships, from Level 2 (which is the equivalent of 5 GCSEs), all the way up to Level 7, which is the equivalent to master’s level. So you can actually work your way towards gaining a degree or masters through an apprenticeship.</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We will discuss this more shortly.</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REAL JOB = RESPONSIBILITIES and NOT THE EASY OPTION</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As I said before, it’s a real job and so it’s important to remember that apprenticeships aren’t the ‘easy option’.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Holding down a full time job and studying takes a certain skill and commitment, and it won’t be right for everyone.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94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000000"/>
                </a:solidFill>
                <a:effectLst/>
                <a:latin typeface="Calibri Light" panose="020F0302020204030204" pitchFamily="34" charset="0"/>
                <a:ea typeface="Calibri" panose="020F0502020204030204" pitchFamily="34" charset="0"/>
              </a:rPr>
              <a:t>Each apprenticeship has a level which falls into one of the four categories above: Intermediate apprenticeships, Advanced apprenticeships, Higher apprenticeships and degree apprenticeships.</a:t>
            </a:r>
          </a:p>
          <a:p>
            <a:pPr marL="171450" lvl="0" indent="-171450">
              <a:buFont typeface="Arial" panose="020B0604020202020204" pitchFamily="34" charset="0"/>
              <a:buChar char="•"/>
            </a:pPr>
            <a:endParaRPr lang="en-GB" sz="1800" dirty="0">
              <a:solidFill>
                <a:srgbClr val="000000"/>
              </a:solidFill>
              <a:effectLst/>
              <a:latin typeface="Calibri Light" panose="020F0302020204030204" pitchFamily="34" charset="0"/>
              <a:ea typeface="Calibri" panose="020F0502020204030204" pitchFamily="34" charset="0"/>
            </a:endParaRPr>
          </a:p>
          <a:p>
            <a:pPr marL="171450" lvl="0" indent="-171450">
              <a:buFont typeface="Arial" panose="020B0604020202020204" pitchFamily="34" charset="0"/>
              <a:buChar char="•"/>
            </a:pPr>
            <a:r>
              <a:rPr lang="en-GB" sz="1800" dirty="0">
                <a:solidFill>
                  <a:srgbClr val="000000"/>
                </a:solidFill>
                <a:effectLst/>
                <a:latin typeface="Calibri Light" panose="020F0302020204030204" pitchFamily="34" charset="0"/>
                <a:ea typeface="Calibri" panose="020F0502020204030204" pitchFamily="34" charset="0"/>
              </a:rPr>
              <a:t>The equivalent educational level column helps to explain what level the qualification at the end of the apprenticeship will be in comparison to more familiar qualifications, like GCSEs and A Levels. </a:t>
            </a:r>
          </a:p>
          <a:p>
            <a:pPr marL="171450" lvl="0" indent="-171450">
              <a:buFont typeface="Arial" panose="020B0604020202020204" pitchFamily="34" charset="0"/>
              <a:buChar char="•"/>
            </a:pPr>
            <a:endParaRPr lang="en-GB" sz="1800" kern="1200" baseline="0" dirty="0">
              <a:solidFill>
                <a:srgbClr val="000000"/>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So you can see that if you do a level 3 (advanced) apprenticeship, once you have qualified you’ll have gained a qualification that is equivalent to 2 A Levels, a level 3 diploma or other equivalents, like IBs or BTECs. </a:t>
            </a:r>
          </a:p>
          <a:p>
            <a:pPr marL="0" indent="0">
              <a:buFont typeface="Arial" panose="020B0604020202020204" pitchFamily="34" charset="0"/>
              <a:buNone/>
            </a:pPr>
            <a:endParaRPr lang="en-GB" sz="1800" dirty="0"/>
          </a:p>
          <a:p>
            <a:pPr marL="171913" indent="-171913" defTabSz="916869">
              <a:buFont typeface="Arial" panose="020B0604020202020204" pitchFamily="34" charset="0"/>
              <a:buChar char="•"/>
              <a:defRPr/>
            </a:pPr>
            <a:r>
              <a:rPr lang="en-GB" sz="1800" dirty="0"/>
              <a:t>You can now start an intermediate apprenticeship and work all the way up to achieving a degree or master’s through the apprenticeship route.</a:t>
            </a:r>
          </a:p>
          <a:p>
            <a:pPr lvl="0"/>
            <a:endParaRPr lang="en-GB" sz="1800" dirty="0"/>
          </a:p>
          <a:p>
            <a:pPr marL="171913" indent="-171913">
              <a:buFont typeface="Arial" panose="020B0604020202020204" pitchFamily="34" charset="0"/>
              <a:buChar char="•"/>
            </a:pPr>
            <a:r>
              <a:rPr lang="en-GB" sz="1800" dirty="0"/>
              <a:t>Higher apprenticeships cover all levels from 4 through to 7.</a:t>
            </a:r>
          </a:p>
          <a:p>
            <a:pPr marL="171913" indent="-171913">
              <a:buFont typeface="Arial" panose="020B0604020202020204" pitchFamily="34" charset="0"/>
              <a:buChar char="•"/>
            </a:pPr>
            <a:r>
              <a:rPr lang="en-GB" sz="1800" dirty="0"/>
              <a:t>Level 4, 5, 6 and 7 are equivalent to a Foundation Degree and above.</a:t>
            </a:r>
          </a:p>
          <a:p>
            <a:pPr lvl="0"/>
            <a:endParaRPr lang="en-GB" sz="1800" dirty="0"/>
          </a:p>
          <a:p>
            <a:pPr marL="171913" indent="-171913">
              <a:buFont typeface="Arial" panose="020B0604020202020204" pitchFamily="34" charset="0"/>
              <a:buChar char="•"/>
            </a:pPr>
            <a:r>
              <a:rPr lang="en-GB" sz="1800" dirty="0"/>
              <a:t>A degree apprenticeship contains a Level 6 or 7 Bachelors or Masters degree or equivalent level 6 or level 7 qualification.</a:t>
            </a:r>
          </a:p>
          <a:p>
            <a:pPr lvl="0"/>
            <a:endParaRPr lang="en-GB" sz="1800" dirty="0"/>
          </a:p>
          <a:p>
            <a:pPr marL="171450" lvl="0" indent="-171450">
              <a:buFont typeface="Arial" panose="020B0604020202020204" pitchFamily="34" charset="0"/>
              <a:buChar char="•"/>
            </a:pPr>
            <a:r>
              <a:rPr lang="en-GB" sz="1800" kern="1200" baseline="0" dirty="0">
                <a:solidFill>
                  <a:schemeClr val="tx1"/>
                </a:solidFill>
                <a:effectLst/>
                <a:latin typeface="+mn-lt"/>
                <a:ea typeface="+mn-ea"/>
                <a:cs typeface="+mn-cs"/>
              </a:rPr>
              <a:t>The level of apprenticeship you start at will depend on the kind of job that you are applying for. </a:t>
            </a:r>
          </a:p>
          <a:p>
            <a:pPr marL="171450" lvl="0" indent="-171450">
              <a:buFont typeface="Arial" panose="020B0604020202020204" pitchFamily="34" charset="0"/>
              <a:buChar char="•"/>
            </a:pPr>
            <a:endParaRPr lang="en-GB" sz="18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dirty="0">
                <a:solidFill>
                  <a:schemeClr val="tx1"/>
                </a:solidFill>
                <a:effectLst/>
                <a:latin typeface="+mn-lt"/>
                <a:ea typeface="+mn-ea"/>
                <a:cs typeface="+mn-cs"/>
              </a:rPr>
              <a:t>It’s really important not to be held back by only looking for a particular level e.g. degree apprenticeships. Apprenticeships work a bit differently to school which can be confusing, as lots of students think that they should progress onto the next level, so if you leave after GCSEs you should do a Level 3 and if you finish after A Levels you should go for a degree apprenticeship, but this isn’t always the case.</a:t>
            </a:r>
          </a:p>
          <a:p>
            <a:pPr marL="171450" lvl="0" indent="-171450">
              <a:buFont typeface="Arial" panose="020B0604020202020204" pitchFamily="34" charset="0"/>
              <a:buChar char="•"/>
            </a:pPr>
            <a:endParaRPr lang="en-GB" sz="18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dirty="0">
                <a:solidFill>
                  <a:schemeClr val="tx1"/>
                </a:solidFill>
                <a:effectLst/>
                <a:latin typeface="+mn-lt"/>
                <a:ea typeface="+mn-ea"/>
                <a:cs typeface="+mn-cs"/>
              </a:rPr>
              <a:t>Depending on the sector and apprenticeship, it may be that you need to start at advanced or higher level and work your way up, or that brilliant apprenticeships are only offered at certain levels – for example, Journalism is only offered at Level 5 because that is all the industry requires. </a:t>
            </a:r>
          </a:p>
          <a:p>
            <a:pPr marL="171450" lvl="0" indent="-171450">
              <a:buFont typeface="Arial" panose="020B0604020202020204" pitchFamily="34" charset="0"/>
              <a:buChar char="•"/>
            </a:pPr>
            <a:endParaRPr lang="en-GB" sz="18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dirty="0">
                <a:solidFill>
                  <a:schemeClr val="tx1"/>
                </a:solidFill>
                <a:effectLst/>
                <a:latin typeface="+mn-lt"/>
                <a:ea typeface="+mn-ea"/>
                <a:cs typeface="+mn-cs"/>
              </a:rPr>
              <a:t>Equally, you may be entering a completely new sector or industry that you haven’t studied or worked in before, and so may need to do a Level 2 or 3 to enter the world of work and start at the correct level of understanding. </a:t>
            </a:r>
          </a:p>
          <a:p>
            <a:pPr marL="171450" lvl="0" indent="-171450">
              <a:buFont typeface="Arial" panose="020B0604020202020204" pitchFamily="34" charset="0"/>
              <a:buChar char="•"/>
            </a:pPr>
            <a:endParaRPr lang="en-GB" sz="18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dirty="0">
                <a:solidFill>
                  <a:schemeClr val="tx1"/>
                </a:solidFill>
                <a:effectLst/>
                <a:latin typeface="+mn-lt"/>
                <a:ea typeface="+mn-ea"/>
                <a:cs typeface="+mn-cs"/>
              </a:rPr>
              <a:t>Doing a job is completely different to getting a GCSE or A Level and that’s why it can be a bit confusing.</a:t>
            </a:r>
          </a:p>
          <a:p>
            <a:pPr lvl="0"/>
            <a:endParaRPr lang="en-GB" sz="18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2000" kern="1200" dirty="0">
                <a:solidFill>
                  <a:schemeClr val="tx1"/>
                </a:solidFill>
                <a:effectLst/>
                <a:latin typeface="+mn-lt"/>
                <a:ea typeface="+mn-ea"/>
                <a:cs typeface="+mn-cs"/>
              </a:rPr>
              <a:t>It is very important to keep an open mind so that you can explore all of the opportunities available and have multiple options available when applying. </a:t>
            </a:r>
          </a:p>
          <a:p>
            <a:pPr lvl="0"/>
            <a:endParaRPr lang="en-GB" sz="1800" dirty="0"/>
          </a:p>
          <a:p>
            <a:pPr marL="171913" indent="-171913">
              <a:buFont typeface="Arial" panose="020B0604020202020204" pitchFamily="34" charset="0"/>
              <a:buChar char="•"/>
            </a:pPr>
            <a:r>
              <a:rPr lang="en-GB" sz="1800" dirty="0"/>
              <a:t>The duration of your apprenticeship will depend on a number of factors including the delivery model that your employer selects and which level of apprenticeship you are studying. </a:t>
            </a:r>
          </a:p>
          <a:p>
            <a:pPr marL="171913" indent="-171913">
              <a:buFont typeface="Arial" panose="020B0604020202020204" pitchFamily="34" charset="0"/>
              <a:buChar char="•"/>
            </a:pPr>
            <a:endParaRPr lang="en-GB" sz="1800" dirty="0"/>
          </a:p>
          <a:p>
            <a:pPr marL="171913" indent="-171913">
              <a:buFont typeface="Arial" panose="020B0604020202020204" pitchFamily="34" charset="0"/>
              <a:buChar char="•"/>
            </a:pPr>
            <a:r>
              <a:rPr lang="en-GB" sz="1800" dirty="0"/>
              <a:t>As a minimum, all apprenticeships must last for a minimum of 12 months.</a:t>
            </a:r>
          </a:p>
          <a:p>
            <a:pPr marL="171913" indent="-171913">
              <a:buFont typeface="Arial" panose="020B0604020202020204" pitchFamily="34" charset="0"/>
              <a:buChar char="•"/>
            </a:pPr>
            <a:endParaRPr lang="en-GB" sz="1800" dirty="0"/>
          </a:p>
          <a:p>
            <a:pPr marL="171913" indent="-171913">
              <a:buFont typeface="Arial" panose="020B0604020202020204" pitchFamily="34" charset="0"/>
              <a:buChar char="•"/>
            </a:pPr>
            <a:r>
              <a:rPr lang="en-GB" sz="1800" dirty="0"/>
              <a:t>Higher and Degree apprenticeships are more likely to last for 3 to 5 years. Some degree apprenticeships actually last for 6 years.</a:t>
            </a:r>
          </a:p>
          <a:p>
            <a:pPr lvl="0"/>
            <a:endParaRPr lang="en-GB" sz="1800" dirty="0"/>
          </a:p>
          <a:p>
            <a:pPr lvl="0"/>
            <a:endParaRPr lang="en-GB"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1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sz="1200" dirty="0"/>
              <a:t>Higher and degree apprenticeships are a real alternative to following the traditional route of going to University as a full time student. </a:t>
            </a:r>
          </a:p>
          <a:p>
            <a:endParaRPr lang="en-GB" sz="1200" dirty="0"/>
          </a:p>
          <a:p>
            <a:pPr marL="171913" indent="-171913">
              <a:buFont typeface="Arial" panose="020B0604020202020204" pitchFamily="34" charset="0"/>
              <a:buChar char="•"/>
            </a:pPr>
            <a:r>
              <a:rPr lang="en-GB" sz="1200" dirty="0"/>
              <a:t>They offer all the benefits of higher education with none of the cost.  You will not only be learning, but earning a salary, from day one. </a:t>
            </a:r>
            <a:br>
              <a:rPr lang="en-GB" sz="1200" dirty="0"/>
            </a:br>
            <a:r>
              <a:rPr lang="en-GB" sz="1200" dirty="0"/>
              <a:t>With a degree apprenticeship, you’re much less likely to build up any debt. </a:t>
            </a:r>
            <a:br>
              <a:rPr lang="en-GB" sz="1200" dirty="0"/>
            </a:br>
            <a:r>
              <a:rPr lang="en-GB" sz="1200" dirty="0"/>
              <a:t>Your tuition fees are paid for by your employer and the Government, so you will not be expected to pay £9000 a year. </a:t>
            </a:r>
          </a:p>
          <a:p>
            <a:endParaRPr lang="en-GB" sz="1200" dirty="0"/>
          </a:p>
          <a:p>
            <a:pPr marL="171913" indent="-171913">
              <a:buFont typeface="Arial" panose="020B0604020202020204" pitchFamily="34" charset="0"/>
              <a:buChar char="•"/>
            </a:pPr>
            <a:r>
              <a:rPr lang="en-GB" sz="1200" dirty="0"/>
              <a:t>More than 100 Universities in England offer degree apprenticeships now.</a:t>
            </a:r>
          </a:p>
          <a:p>
            <a:pPr marL="171913" indent="-171913">
              <a:buFont typeface="Arial" panose="020B0604020202020204" pitchFamily="34" charset="0"/>
              <a:buChar char="•"/>
            </a:pPr>
            <a:endParaRPr lang="en-GB" sz="1200" dirty="0"/>
          </a:p>
          <a:p>
            <a:pPr marL="171913" indent="-171913">
              <a:buFont typeface="Arial" panose="020B0604020202020204" pitchFamily="34" charset="0"/>
              <a:buChar char="•"/>
            </a:pPr>
            <a:r>
              <a:rPr lang="en-GB" sz="1200" dirty="0"/>
              <a:t>The students on degree apprenticeships are entitled to exactly the same benefits as other students, so you will still have access to the student union, sports facilities, clubs, societies and student discounts.</a:t>
            </a:r>
          </a:p>
          <a:p>
            <a:endParaRPr lang="en-GB" sz="1200" dirty="0"/>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In the past, going to university was seen as the best way to advance your career to a higher level. But with the current level of competition for jobs among graduates, it might not be the best route for you. With an apprenticeship, you have the competitive advantage of gaining at least 3 years’ work experience whilst completing your degree.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You will study the same academic course content as if you were at university full time, but are able to put it into practice straight away in the workplace while also learning from colleagues and staying up to date on the latest trends and technology in the sector. </a:t>
            </a:r>
          </a:p>
          <a:p>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But remember – it’s hard work as a degree apprentice. You’ll be working full time </a:t>
            </a:r>
            <a:r>
              <a:rPr lang="en-GB" sz="1200" b="1" kern="1200" baseline="0" dirty="0">
                <a:solidFill>
                  <a:schemeClr val="tx1"/>
                </a:solidFill>
                <a:effectLst/>
                <a:latin typeface="+mn-lt"/>
                <a:ea typeface="+mn-ea"/>
                <a:cs typeface="+mn-cs"/>
              </a:rPr>
              <a:t>and </a:t>
            </a:r>
            <a:r>
              <a:rPr lang="en-GB" sz="1200" b="0" kern="1200" baseline="0" dirty="0">
                <a:solidFill>
                  <a:schemeClr val="tx1"/>
                </a:solidFill>
                <a:effectLst/>
                <a:latin typeface="+mn-lt"/>
                <a:ea typeface="+mn-ea"/>
                <a:cs typeface="+mn-cs"/>
              </a:rPr>
              <a:t>fitting in the equivalent of a full time degree alongside. It might take a bit longer than studying full time – for example, 4 years instead of 3, but you’ll achieve exactly the same degree.</a:t>
            </a:r>
          </a:p>
          <a:p>
            <a:endParaRPr lang="en-GB" sz="1200" b="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No matter what kind of career you want to follow, you need to do your research and find out if there’s a way to get to the role you want through an apprenticeship. That way, you can decide if you would prefer to study full time at college or university, or if you would prefer to go into work as an apprentice and gain qualifications and experience on the job from day 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 Everyone has different learning styles and both routes offer a different way to learn and start your career. No route is better than the other, it is just about which is best/right for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Remember, you can apply for apprenticeships alongside applying for university and then you can decide what is right for you later 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9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b="0" dirty="0"/>
              <a:t>There are now more than 240 different higher and degree apprenticeships available covering a huge range of job roles. Some of them are listed on this slide.</a:t>
            </a:r>
          </a:p>
          <a:p>
            <a:pPr marL="171913" indent="-171913">
              <a:buFont typeface="Arial" panose="020B0604020202020204" pitchFamily="34" charset="0"/>
              <a:buChar char="•"/>
            </a:pPr>
            <a:endParaRPr lang="en-GB" b="0" dirty="0"/>
          </a:p>
          <a:p>
            <a:pPr marL="171913" indent="-171913">
              <a:buFont typeface="Arial" panose="020B0604020202020204" pitchFamily="34" charset="0"/>
              <a:buChar char="•"/>
            </a:pPr>
            <a:r>
              <a:rPr lang="en-GB" b="0" dirty="0"/>
              <a:t>For example, you could become an architect or a solicitor.</a:t>
            </a:r>
          </a:p>
          <a:p>
            <a:pPr marL="171913" indent="-171913">
              <a:buFont typeface="Arial" panose="020B0604020202020204" pitchFamily="34" charset="0"/>
              <a:buChar char="•"/>
            </a:pPr>
            <a:endParaRPr lang="en-GB" b="0" dirty="0"/>
          </a:p>
          <a:p>
            <a:pPr marL="171913" indent="-171913">
              <a:buFont typeface="Arial" panose="020B0604020202020204" pitchFamily="34" charset="0"/>
              <a:buChar char="•"/>
            </a:pPr>
            <a:r>
              <a:rPr lang="en-GB" b="0" dirty="0"/>
              <a:t>You could also do an apprenticeship to become a town planner, a cyber security professional, an Ecologist, a Laboratory Scientist or even a Police Constable. </a:t>
            </a:r>
          </a:p>
          <a:p>
            <a:endParaRPr lang="en-GB" dirty="0"/>
          </a:p>
          <a:p>
            <a:pPr marL="171913" indent="-171913">
              <a:buFont typeface="Arial" panose="020B0604020202020204" pitchFamily="34" charset="0"/>
              <a:buChar char="•"/>
            </a:pPr>
            <a:r>
              <a:rPr lang="en-GB" dirty="0"/>
              <a:t>If you want to see the full latest list of apprenticeships, </a:t>
            </a:r>
            <a:r>
              <a:rPr lang="en-GB" b="1" dirty="0"/>
              <a:t>I would recommend that you visit ‘The Institute for Apprenticeships and Technical Education’ website / I have copies of the A-Z guide of apprenticeships</a:t>
            </a:r>
            <a:r>
              <a:rPr lang="en-GB" dirty="0"/>
              <a:t>. </a:t>
            </a:r>
          </a:p>
          <a:p>
            <a:pPr marL="171913" indent="-171913">
              <a:buFont typeface="Arial" panose="020B0604020202020204" pitchFamily="34" charset="0"/>
              <a:buChar char="•"/>
            </a:pPr>
            <a:endParaRPr lang="en-GB" dirty="0"/>
          </a:p>
          <a:p>
            <a:pPr marL="171913" indent="-171913">
              <a:buFont typeface="Arial" panose="020B0604020202020204" pitchFamily="34" charset="0"/>
              <a:buChar char="•"/>
            </a:pPr>
            <a:r>
              <a:rPr lang="en-GB" dirty="0"/>
              <a:t>This allows you to filter and see which apprenticeships are in development and at what stage of the approval process they are at. We will include a link to this website at the end of the presentation. </a:t>
            </a:r>
          </a:p>
          <a:p>
            <a:endParaRPr lang="en-GB" dirty="0"/>
          </a:p>
          <a:p>
            <a:r>
              <a:rPr lang="en-GB" b="1" dirty="0"/>
              <a:t>Suggested interactivity - engage the group in a discussion around these questions:</a:t>
            </a:r>
          </a:p>
          <a:p>
            <a:pPr marL="171450" indent="-171450">
              <a:buFontTx/>
              <a:buChar char="-"/>
            </a:pPr>
            <a:r>
              <a:rPr lang="en-GB" b="0" dirty="0"/>
              <a:t>Are there any that surprise you?</a:t>
            </a:r>
          </a:p>
          <a:p>
            <a:pPr marL="171450" indent="-171450">
              <a:buFontTx/>
              <a:buChar char="-"/>
            </a:pPr>
            <a:r>
              <a:rPr lang="en-GB" b="0" dirty="0"/>
              <a:t>Are there any that you’d look to like up now (using the IFATE website) to find out a little bit more about them and what they involve?</a:t>
            </a:r>
          </a:p>
          <a:p>
            <a:pPr marL="171450" indent="-171450">
              <a:buFontTx/>
              <a:buChar char="-"/>
            </a:pPr>
            <a:r>
              <a:rPr lang="en-GB" b="0" dirty="0"/>
              <a:t>What other areas are you interested in? (Facilitate discussion around if apprenticeship opportunity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29078-0385-432A-AC56-0BB43DB9DB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68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Presenter notes: Please update this slide with local companies if you feel that the logos are not representative of your area. Please include small and large organisations. </a:t>
            </a:r>
          </a:p>
          <a:p>
            <a:endParaRPr lang="en-GB" sz="1200" dirty="0"/>
          </a:p>
          <a:p>
            <a:pPr marL="171450" indent="-171450">
              <a:buFont typeface="Arial" panose="020B0604020202020204" pitchFamily="34" charset="0"/>
              <a:buChar char="•"/>
            </a:pPr>
            <a:r>
              <a:rPr lang="en-GB" sz="1200" dirty="0"/>
              <a:t>The range of employers offering apprenticeships is also incredible.</a:t>
            </a:r>
          </a:p>
          <a:p>
            <a:endParaRPr lang="en-GB" sz="1200" dirty="0"/>
          </a:p>
          <a:p>
            <a:pPr marL="171450" indent="-171450">
              <a:buFont typeface="Arial" panose="020B0604020202020204" pitchFamily="34" charset="0"/>
              <a:buChar char="•"/>
            </a:pPr>
            <a:r>
              <a:rPr lang="en-GB" sz="1200" dirty="0"/>
              <a:t>This slide shows you some really familiar logos of big companies in England who all recruit apprentices.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Some of these employers may not be recruiting currently, but you will be able to track their recruitment updates on their websites or social media.</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Around 50% of apprenticeships started are with large companies like this, but 50% will be with smaller local companies.</a:t>
            </a:r>
          </a:p>
          <a:p>
            <a:pPr marL="0" indent="0">
              <a:buFont typeface="Arial" panose="020B0604020202020204" pitchFamily="34" charset="0"/>
              <a:buNone/>
            </a:pPr>
            <a:endParaRPr lang="en-GB" sz="1200" dirty="0"/>
          </a:p>
          <a:p>
            <a:pPr marL="171450" indent="-171450">
              <a:buFont typeface="Arial" panose="020B0604020202020204" pitchFamily="34" charset="0"/>
              <a:buChar char="•"/>
            </a:pPr>
            <a:r>
              <a:rPr lang="en-GB" sz="1200" dirty="0"/>
              <a:t>It can be tempting to think that the ‘best’ apprenticeships are just with the big, well-known companies, but many of the smaller employers have absolutely brilliant schemes that enable fast-track career progression for their apprentices, so it’s really important to do your research and not to ignore smaller employers because they can be just as good.</a:t>
            </a:r>
          </a:p>
          <a:p>
            <a:pPr marL="171450" indent="-171450">
              <a:buFont typeface="Arial" panose="020B0604020202020204" pitchFamily="34" charset="0"/>
              <a:buChar cha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Presenter notes: </a:t>
            </a:r>
            <a:r>
              <a:rPr lang="en-GB" sz="1200" b="1" kern="1200" dirty="0">
                <a:solidFill>
                  <a:schemeClr val="tx1"/>
                </a:solidFill>
                <a:effectLst/>
                <a:latin typeface="+mn-lt"/>
                <a:ea typeface="+mn-ea"/>
                <a:cs typeface="+mn-cs"/>
              </a:rPr>
              <a:t>please include an example of a local company in the town that you are delivering in.</a:t>
            </a:r>
            <a:br>
              <a:rPr lang="en-GB" sz="1200" b="1" kern="1200" dirty="0">
                <a:solidFill>
                  <a:schemeClr val="tx1"/>
                </a:solidFill>
                <a:effectLst/>
                <a:latin typeface="+mn-lt"/>
                <a:ea typeface="+mn-ea"/>
                <a:cs typeface="+mn-cs"/>
              </a:rPr>
            </a:br>
            <a:r>
              <a:rPr lang="en-GB" sz="1200" b="0" dirty="0"/>
              <a:t>An example of a small local company is…X who employs apprentices in job roles like X and X etc.</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3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b="0" dirty="0"/>
              <a:t>What is the application process and where do you start?</a:t>
            </a:r>
          </a:p>
          <a:p>
            <a:endParaRPr lang="en-GB" b="0" dirty="0"/>
          </a:p>
          <a:p>
            <a:pPr marL="171913" indent="-171913">
              <a:buFont typeface="Arial" panose="020B0604020202020204" pitchFamily="34" charset="0"/>
              <a:buChar char="•"/>
            </a:pPr>
            <a:r>
              <a:rPr lang="en-GB" b="0" dirty="0"/>
              <a:t>As apprenticeships are real jobs, there is not just one system to find them like the standard UCAS format for full-time university.</a:t>
            </a:r>
          </a:p>
          <a:p>
            <a:endParaRPr lang="en-GB" b="0" dirty="0"/>
          </a:p>
          <a:p>
            <a:pPr marL="171913" indent="-171913">
              <a:buFont typeface="Arial" panose="020B0604020202020204" pitchFamily="34" charset="0"/>
              <a:buChar char="•"/>
            </a:pPr>
            <a:r>
              <a:rPr lang="en-GB" b="0" dirty="0"/>
              <a:t>There are various platforms now that you can use to help streamline some of this searching. </a:t>
            </a:r>
          </a:p>
          <a:p>
            <a:endParaRPr lang="en-GB" b="1" dirty="0"/>
          </a:p>
          <a:p>
            <a:pPr marL="171913" indent="-171913">
              <a:buFont typeface="Arial" panose="020B0604020202020204" pitchFamily="34" charset="0"/>
              <a:buChar char="•"/>
            </a:pPr>
            <a:r>
              <a:rPr lang="en-GB" b="1" dirty="0"/>
              <a:t>Find an apprenticeship </a:t>
            </a:r>
            <a:r>
              <a:rPr lang="en-GB" b="0" dirty="0"/>
              <a:t>is the government search portal for live apprenticeships. It’s a huge job posting of apprenticeship vacancies that are being advertised now (today) and features all levels; Intermediate, Advanced and Higher &amp; Degree. You can register and set up alerts to tell you when the types of apprenticeships you’re looking for go online and you can also apply directly to the employer. </a:t>
            </a:r>
            <a:endParaRPr lang="en-GB" b="1" dirty="0"/>
          </a:p>
          <a:p>
            <a:endParaRPr lang="en-GB" b="1" dirty="0"/>
          </a:p>
          <a:p>
            <a:pPr marL="171913" indent="-171913">
              <a:buFont typeface="Arial" panose="020B0604020202020204" pitchFamily="34" charset="0"/>
              <a:buChar char="•"/>
            </a:pPr>
            <a:r>
              <a:rPr lang="en-GB" b="1" dirty="0"/>
              <a:t>UCAS </a:t>
            </a:r>
            <a:r>
              <a:rPr lang="en-GB" b="0" dirty="0"/>
              <a:t>has a dedicated apprenticeships page on their website and you can now apply for degree apprenticeships through UCAS. A great benefit is that, if you’re still not sure which direction you would like to take, applying for an apprenticeship does not usually take away from your 5 options. </a:t>
            </a:r>
            <a:br>
              <a:rPr lang="en-GB" b="0" dirty="0"/>
            </a:br>
            <a:r>
              <a:rPr lang="en-GB" b="0" dirty="0"/>
              <a:t>You can still apply for 5 full-time University choices, as well as many degree apprenticeships as you like. Then when you get to the summer and see what offers come back, you are in a much better position to make a decision based on lots of offers.</a:t>
            </a:r>
          </a:p>
          <a:p>
            <a:pPr marL="171913" indent="-171913">
              <a:buFont typeface="Arial" panose="020B0604020202020204" pitchFamily="34" charset="0"/>
              <a:buChar char="•"/>
            </a:pPr>
            <a:endParaRPr lang="en-GB" b="0" dirty="0"/>
          </a:p>
          <a:p>
            <a:pPr marL="171913" indent="-171913">
              <a:buFont typeface="Arial" panose="020B0604020202020204" pitchFamily="34" charset="0"/>
              <a:buChar char="•"/>
            </a:pPr>
            <a:r>
              <a:rPr lang="en-GB" b="1" dirty="0"/>
              <a:t>Employer websites </a:t>
            </a:r>
            <a:r>
              <a:rPr lang="en-GB" b="0" dirty="0"/>
              <a:t>are also a hugely important source as many employers will advertise their vacancies directly, particularly for their Higher and Degree schemes which may have a more rigorous application process. Make sure to follow their social media accounts and set up any alerts that you can to find out about their vacancies and when they’re recruiting.</a:t>
            </a:r>
          </a:p>
          <a:p>
            <a:pPr marL="171913" indent="-171913">
              <a:buFont typeface="Arial" panose="020B0604020202020204" pitchFamily="34" charset="0"/>
              <a:buChar char="•"/>
            </a:pPr>
            <a:endParaRPr lang="en-GB" b="0" dirty="0"/>
          </a:p>
          <a:p>
            <a:pPr marL="171913" indent="-171913">
              <a:buFont typeface="Arial" panose="020B0604020202020204" pitchFamily="34" charset="0"/>
              <a:buChar char="•"/>
            </a:pPr>
            <a:r>
              <a:rPr lang="en-GB" b="0" dirty="0"/>
              <a:t>The </a:t>
            </a:r>
            <a:r>
              <a:rPr lang="en-GB" b="1" dirty="0"/>
              <a:t>Higher &amp; Degree vacancy listing </a:t>
            </a:r>
            <a:r>
              <a:rPr lang="en-GB" b="0" dirty="0"/>
              <a:t>is also a really useful document that is shared in November and then an updated version is released again in February. This contains a list of hundreds of higher and degree apprenticeship vacancies that are open for application, and gives key information about the employer, the apprenticeship, the salary, location and where to apply. This will be shared on the Amazing Apprenticeships website and apprenticeships.gov.uk. </a:t>
            </a:r>
            <a:r>
              <a:rPr lang="en-GB" b="1" dirty="0"/>
              <a:t> </a:t>
            </a:r>
          </a:p>
          <a:p>
            <a:endParaRPr lang="en-GB" dirty="0"/>
          </a:p>
          <a:p>
            <a:pPr marL="171913" indent="-171913">
              <a:buFont typeface="Arial" panose="020B0604020202020204" pitchFamily="34" charset="0"/>
              <a:buChar char="•"/>
            </a:pPr>
            <a:r>
              <a:rPr lang="en-GB" dirty="0"/>
              <a:t>Additionally, we have spoken to lots of apprentices and quite often, they will say that they actually heard about their job through a </a:t>
            </a:r>
            <a:r>
              <a:rPr lang="en-GB" b="1" dirty="0"/>
              <a:t>family member or friend</a:t>
            </a:r>
            <a:r>
              <a:rPr lang="en-GB" dirty="0"/>
              <a:t>. So make sure you tell everyone you can think of that you’re looking for an apprenticeship and you never know what might come through!</a:t>
            </a:r>
          </a:p>
          <a:p>
            <a:pPr marL="0" indent="0">
              <a:buFont typeface="Arial" panose="020B0604020202020204" pitchFamily="34" charset="0"/>
              <a:buNone/>
            </a:pPr>
            <a:endParaRPr lang="en-GB" dirty="0"/>
          </a:p>
          <a:p>
            <a:pPr marL="171913" indent="-171913" defTabSz="916869">
              <a:buFont typeface="Arial" panose="020B0604020202020204" pitchFamily="34" charset="0"/>
              <a:buChar char="•"/>
              <a:defRPr/>
            </a:pPr>
            <a:r>
              <a:rPr lang="en-GB" dirty="0"/>
              <a:t>There are lots of other job search sites out there, as well as sites you can find further information, such as:</a:t>
            </a:r>
          </a:p>
          <a:p>
            <a:pPr marL="171450" indent="-171450" defTabSz="916869">
              <a:buFontTx/>
              <a:buChar char="-"/>
              <a:defRPr/>
            </a:pPr>
            <a:r>
              <a:rPr lang="en-GB" dirty="0"/>
              <a:t>Amazing Apprenticeships website to get information on new vacancies and for employer area </a:t>
            </a:r>
          </a:p>
          <a:p>
            <a:pPr marL="171450" indent="-171450" defTabSz="916869">
              <a:buFontTx/>
              <a:buChar char="-"/>
              <a:defRPr/>
            </a:pPr>
            <a:r>
              <a:rPr lang="en-GB" dirty="0"/>
              <a:t>Local LEP opportunities portals </a:t>
            </a:r>
            <a:r>
              <a:rPr lang="en-GB" b="1" dirty="0"/>
              <a:t>(if applicable)</a:t>
            </a:r>
          </a:p>
          <a:p>
            <a:pPr marL="171450" indent="-171450" defTabSz="916869">
              <a:buFontTx/>
              <a:buChar char="-"/>
              <a:defRPr/>
            </a:pPr>
            <a:r>
              <a:rPr lang="en-GB" dirty="0"/>
              <a:t>Local websites </a:t>
            </a:r>
            <a:r>
              <a:rPr lang="en-GB" b="1" dirty="0"/>
              <a:t>(Presenter to add)</a:t>
            </a:r>
            <a:endParaRPr lang="en-GB" dirty="0"/>
          </a:p>
          <a:p>
            <a:pPr marL="0" indent="0" defTabSz="916869">
              <a:buFont typeface="Arial" panose="020B0604020202020204" pitchFamily="34" charset="0"/>
              <a:buNone/>
              <a:defRPr/>
            </a:pPr>
            <a:endParaRPr lang="en-GB" dirty="0"/>
          </a:p>
          <a:p>
            <a:pPr marL="171913" indent="-171913" defTabSz="916869">
              <a:buFont typeface="Arial" panose="020B0604020202020204" pitchFamily="34" charset="0"/>
              <a:buChar char="•"/>
              <a:defRPr/>
            </a:pPr>
            <a:r>
              <a:rPr lang="en-GB" dirty="0"/>
              <a:t> Definitely spend some time looking into the different types of employers. There will be a real mix from your local council who might have a jobs page for young people, through to bigger recruitment sites too.</a:t>
            </a:r>
          </a:p>
          <a:p>
            <a:pPr marL="171913" indent="-171913" defTabSz="916869">
              <a:buFont typeface="Arial" panose="020B0604020202020204" pitchFamily="34" charset="0"/>
              <a:buChar char="•"/>
              <a:defRPr/>
            </a:pPr>
            <a:endParaRPr lang="en-GB" dirty="0"/>
          </a:p>
          <a:p>
            <a:pPr marL="171913" indent="-171913">
              <a:buFont typeface="Arial" panose="020B0604020202020204" pitchFamily="34" charset="0"/>
              <a:buChar char="•"/>
            </a:pPr>
            <a:endParaRPr lang="en-GB" b="1" dirty="0"/>
          </a:p>
          <a:p>
            <a:pPr marL="0" indent="0">
              <a:buFont typeface="Arial" panose="020B0604020202020204" pitchFamily="34" charset="0"/>
              <a:buNone/>
            </a:pPr>
            <a:endParaRPr lang="en-GB" b="1" dirty="0"/>
          </a:p>
          <a:p>
            <a:pPr marL="171913" indent="-171913">
              <a:buFont typeface="Arial" panose="020B0604020202020204" pitchFamily="34" charset="0"/>
              <a:buChar char="•"/>
            </a:pP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29078-0385-432A-AC56-0BB43DB9DB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54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 also mentioned earlier that I would share the link to the IFATE website where you can see a full list of the different higher and degree apprenticeships available.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link is available on the screen here. I will also share the links with your teacher after this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9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Thank you so much for listening today, it has been an absolute pleasure meeting and talking to you all.</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 hope that you have found today useful.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Remember, there is lots of support out there to help to guide you into the right choice for you after this session.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can speak to your teachers here at school who can point you in the direction of the Careers Leader who will be able to tell you more about degree apprenticeships. They are also in touch with us and so we can answer your questions/come back in and run further sessions if lots of people still want further help. </a:t>
            </a:r>
          </a:p>
          <a:p>
            <a:pPr marL="171913" indent="-171913">
              <a:buFont typeface="Arial" panose="020B0604020202020204" pitchFamily="34" charset="0"/>
              <a:buChar char="•"/>
            </a:pPr>
            <a:endParaRPr lang="en-GB" sz="1200"/>
          </a:p>
          <a:p>
            <a:pPr marL="171913" indent="-171913">
              <a:buFont typeface="Arial" panose="020B0604020202020204" pitchFamily="34" charset="0"/>
              <a:buChar char="•"/>
            </a:pPr>
            <a:r>
              <a:rPr lang="en-GB" sz="1200"/>
              <a:t>There is also lots of support and information out there to help you to stay up to date with the latest apprenticeships information. </a:t>
            </a:r>
          </a:p>
          <a:p>
            <a:pPr marL="0" indent="0">
              <a:buFont typeface="Arial" panose="020B0604020202020204" pitchFamily="34" charset="0"/>
              <a:buNone/>
            </a:pPr>
            <a:endParaRPr lang="en-GB" sz="1200"/>
          </a:p>
          <a:p>
            <a:pPr marL="171913" indent="-171913">
              <a:buFont typeface="Arial" panose="020B0604020202020204" pitchFamily="34" charset="0"/>
              <a:buChar char="•"/>
            </a:pPr>
            <a:r>
              <a:rPr lang="en-GB" sz="1200"/>
              <a:t>Visit www.apprenticeships.gov.uk for more information on apprenticeships and resources to help you to search for and apply for apprenticeships. </a:t>
            </a:r>
          </a:p>
          <a:p>
            <a:pPr marL="171913" indent="-171913">
              <a:buFont typeface="Arial" panose="020B0604020202020204" pitchFamily="34" charset="0"/>
              <a:buChar char="•"/>
            </a:pPr>
            <a:endParaRPr lang="en-GB" sz="1200"/>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You can also follow @apprenticeships on social media for apprenticeship updates or get in touch with the details on the slide.</a:t>
            </a:r>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To find more films, apprentice stories or learn more about apprenticeships or T Levels, you can also go to www.amazingapprenticeships.com/student-zone. </a:t>
            </a:r>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a:solidFill>
                  <a:schemeClr val="tx1"/>
                </a:solidFill>
                <a:effectLst/>
                <a:latin typeface="+mn-lt"/>
                <a:ea typeface="+mn-ea"/>
                <a:cs typeface="+mn-cs"/>
              </a:rPr>
              <a:t>You can also contact the National Careers Service, who as we said, can help to give you advice and guidance.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p>
          <a:p>
            <a:pPr marL="0" indent="0">
              <a:buFont typeface="Arial" panose="020B0604020202020204" pitchFamily="34" charset="0"/>
              <a:buNone/>
            </a:pPr>
            <a:endParaRPr lang="en-GB"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p>
          <a:p>
            <a:pPr marL="0" indent="0">
              <a:buFont typeface="Arial" panose="020B0604020202020204" pitchFamily="34" charset="0"/>
              <a:buNone/>
            </a:pPr>
            <a:endParaRPr lang="en-GB" sz="12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C7864-2261-43A9-80D1-CA291BC64B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47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765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CC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AA2467D2-F193-474C-9353-37BD6A87BB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8076176" cy="1350000"/>
          </a:xfrm>
          <a:prstGeom prst="rect">
            <a:avLst/>
          </a:prstGeom>
        </p:spPr>
      </p:pic>
    </p:spTree>
    <p:extLst>
      <p:ext uri="{BB962C8B-B14F-4D97-AF65-F5344CB8AC3E}">
        <p14:creationId xmlns:p14="http://schemas.microsoft.com/office/powerpoint/2010/main" val="318804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FC0C46A-C1A8-0E45-935D-D7C890133B6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346183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B3DAB93F-6139-9B43-80B2-24A8613DBAF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192078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0D53ECB-4192-9E40-B591-84D9A7FF53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3568083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E60AA7B6-822B-8A4E-BD4F-0FE11346017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138637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C2854A60-B202-314B-9472-E6A24FB3AF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2144438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8623801C-E283-9D4E-A275-9399A4844C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47868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F2F003E-53B9-1B4A-8AB7-ADA4171593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276026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2A9ADA65-B247-2F4F-9F07-94DE9D76FB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6824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FMP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77625917-8B58-6A47-A092-F7A35747930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987646" cy="1350000"/>
          </a:xfrm>
          <a:prstGeom prst="rect">
            <a:avLst/>
          </a:prstGeom>
        </p:spPr>
      </p:pic>
    </p:spTree>
    <p:extLst>
      <p:ext uri="{BB962C8B-B14F-4D97-AF65-F5344CB8AC3E}">
        <p14:creationId xmlns:p14="http://schemas.microsoft.com/office/powerpoint/2010/main" val="169277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1234208"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1195674"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Tree>
    <p:extLst>
      <p:ext uri="{BB962C8B-B14F-4D97-AF65-F5344CB8AC3E}">
        <p14:creationId xmlns:p14="http://schemas.microsoft.com/office/powerpoint/2010/main" val="1964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FMP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843FB61A-A4F4-9044-B4B3-98CB9F2A66F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987646" cy="1350000"/>
          </a:xfrm>
          <a:prstGeom prst="rect">
            <a:avLst/>
          </a:prstGeom>
        </p:spPr>
      </p:pic>
    </p:spTree>
    <p:extLst>
      <p:ext uri="{BB962C8B-B14F-4D97-AF65-F5344CB8AC3E}">
        <p14:creationId xmlns:p14="http://schemas.microsoft.com/office/powerpoint/2010/main" val="884629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77AE7264-41E0-0A4A-ACCE-03EAC98732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463653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7C1F3E8A-2911-744F-86C5-2090C8B180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663284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5EF56D85-DCF2-0244-8095-BB7D4D26937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1842571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2E731F61-9392-CC41-BDA9-1F64E38F45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2072707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D4709C75-416B-9341-96A0-C5F15302828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4104099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670DEA70-DE33-5445-B529-454BFF8F9A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349743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NF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FD5D58E4-DAD5-CE44-9F04-57DB7AE52D0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631" y="1315464"/>
            <a:ext cx="5550882" cy="1350000"/>
          </a:xfrm>
          <a:prstGeom prst="rect">
            <a:avLst/>
          </a:prstGeom>
        </p:spPr>
      </p:pic>
    </p:spTree>
    <p:extLst>
      <p:ext uri="{BB962C8B-B14F-4D97-AF65-F5344CB8AC3E}">
        <p14:creationId xmlns:p14="http://schemas.microsoft.com/office/powerpoint/2010/main" val="195293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NF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7B14C2C1-0B11-234A-8CE6-55A23D58459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631" y="1315464"/>
            <a:ext cx="5550882" cy="1350000"/>
          </a:xfrm>
          <a:prstGeom prst="rect">
            <a:avLst/>
          </a:prstGeom>
        </p:spPr>
      </p:pic>
    </p:spTree>
    <p:extLst>
      <p:ext uri="{BB962C8B-B14F-4D97-AF65-F5344CB8AC3E}">
        <p14:creationId xmlns:p14="http://schemas.microsoft.com/office/powerpoint/2010/main" val="2941170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2C8EA053-BAC4-564C-B1E4-F92AF8E144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3257" y="1416308"/>
            <a:ext cx="5536311" cy="1013802"/>
          </a:xfrm>
          <a:prstGeom prst="rect">
            <a:avLst/>
          </a:prstGeom>
        </p:spPr>
      </p:pic>
    </p:spTree>
    <p:extLst>
      <p:ext uri="{BB962C8B-B14F-4D97-AF65-F5344CB8AC3E}">
        <p14:creationId xmlns:p14="http://schemas.microsoft.com/office/powerpoint/2010/main" val="208179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AA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73BB2F71-FCA7-FD42-87A9-0D8B300018C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2" y="1251018"/>
            <a:ext cx="5550883" cy="1350000"/>
          </a:xfrm>
          <a:prstGeom prst="rect">
            <a:avLst/>
          </a:prstGeom>
        </p:spPr>
      </p:pic>
    </p:spTree>
    <p:extLst>
      <p:ext uri="{BB962C8B-B14F-4D97-AF65-F5344CB8AC3E}">
        <p14:creationId xmlns:p14="http://schemas.microsoft.com/office/powerpoint/2010/main" val="768839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92DAA049-5D67-4445-AA26-ACDB9D5A40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3257" y="1416308"/>
            <a:ext cx="5536311" cy="1013802"/>
          </a:xfrm>
          <a:prstGeom prst="rect">
            <a:avLst/>
          </a:prstGeom>
        </p:spPr>
      </p:pic>
    </p:spTree>
    <p:extLst>
      <p:ext uri="{BB962C8B-B14F-4D97-AF65-F5344CB8AC3E}">
        <p14:creationId xmlns:p14="http://schemas.microsoft.com/office/powerpoint/2010/main" val="171466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DACEEC62-9CA1-E244-8579-F2008227139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217942" cy="1350000"/>
          </a:xfrm>
          <a:prstGeom prst="rect">
            <a:avLst/>
          </a:prstGeom>
        </p:spPr>
      </p:pic>
    </p:spTree>
    <p:extLst>
      <p:ext uri="{BB962C8B-B14F-4D97-AF65-F5344CB8AC3E}">
        <p14:creationId xmlns:p14="http://schemas.microsoft.com/office/powerpoint/2010/main" val="3708087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1AFB92CB-FFE2-3A41-BB48-2A58C57862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217942" cy="1350000"/>
          </a:xfrm>
          <a:prstGeom prst="rect">
            <a:avLst/>
          </a:prstGeom>
        </p:spPr>
      </p:pic>
    </p:spTree>
    <p:extLst>
      <p:ext uri="{BB962C8B-B14F-4D97-AF65-F5344CB8AC3E}">
        <p14:creationId xmlns:p14="http://schemas.microsoft.com/office/powerpoint/2010/main" val="991016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8" y="2049229"/>
            <a:ext cx="5617633" cy="2145059"/>
          </a:xfrm>
        </p:spPr>
        <p:txBody>
          <a:bodyPr anchor="b">
            <a:noAutofit/>
          </a:bodyPr>
          <a:lstStyle>
            <a:lvl1pPr algn="l">
              <a:defRPr sz="5400">
                <a:solidFill>
                  <a:schemeClr val="accent1"/>
                </a:solidFill>
              </a:defRPr>
            </a:lvl1pPr>
          </a:lstStyle>
          <a:p>
            <a:r>
              <a:rPr lang="en-US" dirty="0"/>
              <a:t>Insert presentation</a:t>
            </a:r>
            <a:br>
              <a:rPr lang="en-US" dirty="0"/>
            </a:br>
            <a:r>
              <a:rPr lang="en-US" dirty="0"/>
              <a:t>title here</a:t>
            </a:r>
          </a:p>
        </p:txBody>
      </p:sp>
      <p:sp>
        <p:nvSpPr>
          <p:cNvPr id="3" name="Subtitle 2"/>
          <p:cNvSpPr>
            <a:spLocks noGrp="1"/>
          </p:cNvSpPr>
          <p:nvPr>
            <p:ph type="subTitle" idx="1" hasCustomPrompt="1"/>
          </p:nvPr>
        </p:nvSpPr>
        <p:spPr>
          <a:xfrm>
            <a:off x="504017" y="4227740"/>
            <a:ext cx="5598364" cy="58103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AE84AD22-8A60-354E-921E-81B80F3EEDC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57369" y="2815287"/>
            <a:ext cx="2928743" cy="1227428"/>
          </a:xfrm>
          <a:prstGeom prst="rect">
            <a:avLst/>
          </a:prstGeom>
        </p:spPr>
      </p:pic>
      <p:sp>
        <p:nvSpPr>
          <p:cNvPr id="24" name="Picture Placeholder 23">
            <a:extLst>
              <a:ext uri="{FF2B5EF4-FFF2-40B4-BE49-F238E27FC236}">
                <a16:creationId xmlns:a16="http://schemas.microsoft.com/office/drawing/2014/main" id="{019CF9BC-6E00-604B-880B-7A2220C7C970}"/>
              </a:ext>
            </a:extLst>
          </p:cNvPr>
          <p:cNvSpPr>
            <a:spLocks noGrp="1"/>
          </p:cNvSpPr>
          <p:nvPr>
            <p:ph type="pic" sz="quarter" idx="10" hasCustomPrompt="1"/>
          </p:nvPr>
        </p:nvSpPr>
        <p:spPr>
          <a:xfrm>
            <a:off x="7652991" y="2815287"/>
            <a:ext cx="2922363" cy="1227428"/>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1240432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9" name="Picture 8">
            <a:extLst>
              <a:ext uri="{FF2B5EF4-FFF2-40B4-BE49-F238E27FC236}">
                <a16:creationId xmlns:a16="http://schemas.microsoft.com/office/drawing/2014/main" id="{A124D3B4-35A9-E445-B5B9-0B3FAC17E48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1415619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accent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11" name="Picture 10">
            <a:extLst>
              <a:ext uri="{FF2B5EF4-FFF2-40B4-BE49-F238E27FC236}">
                <a16:creationId xmlns:a16="http://schemas.microsoft.com/office/drawing/2014/main" id="{67DB614C-41FB-5848-8FB8-F3ACE87292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9882" y="1547287"/>
            <a:ext cx="1440000" cy="603500"/>
          </a:xfrm>
          <a:prstGeom prst="rect">
            <a:avLst/>
          </a:prstGeom>
        </p:spPr>
      </p:pic>
    </p:spTree>
    <p:extLst>
      <p:ext uri="{BB962C8B-B14F-4D97-AF65-F5344CB8AC3E}">
        <p14:creationId xmlns:p14="http://schemas.microsoft.com/office/powerpoint/2010/main" val="1121340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sp>
        <p:nvSpPr>
          <p:cNvPr id="9" name="Title 1">
            <a:extLst>
              <a:ext uri="{FF2B5EF4-FFF2-40B4-BE49-F238E27FC236}">
                <a16:creationId xmlns:a16="http://schemas.microsoft.com/office/drawing/2014/main" id="{5D8298D0-9789-3046-A0BA-E685BD3606A3}"/>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pic>
        <p:nvPicPr>
          <p:cNvPr id="11" name="Picture 10">
            <a:extLst>
              <a:ext uri="{FF2B5EF4-FFF2-40B4-BE49-F238E27FC236}">
                <a16:creationId xmlns:a16="http://schemas.microsoft.com/office/drawing/2014/main" id="{ADB3779A-FBA3-A14F-95B9-92076144D2C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448578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4CA2C6E-22DF-9E4C-83C8-B895E4A4484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2742493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03E38F9E-A177-6340-97E3-A4C98AFBA8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
        <p:nvSpPr>
          <p:cNvPr id="11" name="Title 1">
            <a:extLst>
              <a:ext uri="{FF2B5EF4-FFF2-40B4-BE49-F238E27FC236}">
                <a16:creationId xmlns:a16="http://schemas.microsoft.com/office/drawing/2014/main" id="{B7A2E4FD-AD4D-A54B-85F7-DD5E1732C4D4}"/>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3" name="Text Placeholder 8">
            <a:extLst>
              <a:ext uri="{FF2B5EF4-FFF2-40B4-BE49-F238E27FC236}">
                <a16:creationId xmlns:a16="http://schemas.microsoft.com/office/drawing/2014/main" id="{D307388E-34B9-704F-9DF7-2F865CB7C5E8}"/>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7637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594ACB03-8461-3B4F-A02A-BB456D5DD6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408130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AA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16086CDB-81C6-8E48-AB47-21935B1B9AD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2" y="1251018"/>
            <a:ext cx="5550883" cy="1350000"/>
          </a:xfrm>
          <a:prstGeom prst="rect">
            <a:avLst/>
          </a:prstGeom>
        </p:spPr>
      </p:pic>
    </p:spTree>
    <p:extLst>
      <p:ext uri="{BB962C8B-B14F-4D97-AF65-F5344CB8AC3E}">
        <p14:creationId xmlns:p14="http://schemas.microsoft.com/office/powerpoint/2010/main" val="2182874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8" y="476250"/>
            <a:ext cx="5616161"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5616575" cy="35192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6575256"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A78267D2-0B9C-6141-A0F0-AE806E1FB9C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156796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83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9834"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6A7CC745-F299-CA44-921C-E0C2BC6293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206892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icture Placeholder 3">
            <a:extLst>
              <a:ext uri="{FF2B5EF4-FFF2-40B4-BE49-F238E27FC236}">
                <a16:creationId xmlns:a16="http://schemas.microsoft.com/office/drawing/2014/main" id="{B2A44E0D-AD37-B64A-8087-4B04C08A4454}"/>
              </a:ext>
            </a:extLst>
          </p:cNvPr>
          <p:cNvSpPr>
            <a:spLocks noGrp="1"/>
          </p:cNvSpPr>
          <p:nvPr>
            <p:ph type="pic" sz="quarter" idx="12" hasCustomPrompt="1"/>
          </p:nvPr>
        </p:nvSpPr>
        <p:spPr>
          <a:xfrm>
            <a:off x="720001" y="0"/>
            <a:ext cx="4895832" cy="3430800"/>
          </a:xfrm>
        </p:spPr>
        <p:txBody>
          <a:bodyPr anchor="ctr"/>
          <a:lstStyle>
            <a:lvl1pPr algn="ctr">
              <a:defRPr/>
            </a:lvl1pPr>
          </a:lstStyle>
          <a:p>
            <a:r>
              <a:rPr lang="en-US" dirty="0"/>
              <a:t>Insert image here</a:t>
            </a:r>
          </a:p>
        </p:txBody>
      </p:sp>
      <p:sp>
        <p:nvSpPr>
          <p:cNvPr id="13" name="Picture Placeholder 3">
            <a:extLst>
              <a:ext uri="{FF2B5EF4-FFF2-40B4-BE49-F238E27FC236}">
                <a16:creationId xmlns:a16="http://schemas.microsoft.com/office/drawing/2014/main" id="{AE15AA6C-F6DF-F943-A289-C06A927AF92D}"/>
              </a:ext>
            </a:extLst>
          </p:cNvPr>
          <p:cNvSpPr>
            <a:spLocks noGrp="1"/>
          </p:cNvSpPr>
          <p:nvPr>
            <p:ph type="pic" sz="quarter" idx="13" hasCustomPrompt="1"/>
          </p:nvPr>
        </p:nvSpPr>
        <p:spPr>
          <a:xfrm>
            <a:off x="720001" y="3429000"/>
            <a:ext cx="4895832" cy="34308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5F4CED46-6A49-DC4E-B76D-D628758B5A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4" name="Title 1">
            <a:extLst>
              <a:ext uri="{FF2B5EF4-FFF2-40B4-BE49-F238E27FC236}">
                <a16:creationId xmlns:a16="http://schemas.microsoft.com/office/drawing/2014/main" id="{FD9C2BA4-03E6-EC40-89CA-D2621E7122AB}"/>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DC448F55-EA63-664C-9AA5-E2C41B606847}"/>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614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icture Placeholder 3">
            <a:extLst>
              <a:ext uri="{FF2B5EF4-FFF2-40B4-BE49-F238E27FC236}">
                <a16:creationId xmlns:a16="http://schemas.microsoft.com/office/drawing/2014/main" id="{600F4128-B022-BF49-9B0B-ED727D588C4C}"/>
              </a:ext>
            </a:extLst>
          </p:cNvPr>
          <p:cNvSpPr>
            <a:spLocks noGrp="1"/>
          </p:cNvSpPr>
          <p:nvPr>
            <p:ph type="pic" sz="quarter" idx="11" hasCustomPrompt="1"/>
          </p:nvPr>
        </p:nvSpPr>
        <p:spPr>
          <a:xfrm>
            <a:off x="720001" y="0"/>
            <a:ext cx="4896167" cy="2286000"/>
          </a:xfrm>
        </p:spPr>
        <p:txBody>
          <a:bodyPr anchor="ctr"/>
          <a:lstStyle>
            <a:lvl1pPr algn="ctr">
              <a:defRPr/>
            </a:lvl1pPr>
          </a:lstStyle>
          <a:p>
            <a:r>
              <a:rPr lang="en-US" dirty="0"/>
              <a:t>Insert image here</a:t>
            </a:r>
          </a:p>
        </p:txBody>
      </p:sp>
      <p:sp>
        <p:nvSpPr>
          <p:cNvPr id="11" name="Picture Placeholder 3">
            <a:extLst>
              <a:ext uri="{FF2B5EF4-FFF2-40B4-BE49-F238E27FC236}">
                <a16:creationId xmlns:a16="http://schemas.microsoft.com/office/drawing/2014/main" id="{3768B268-3513-1646-B5F3-B131AA38FB4D}"/>
              </a:ext>
            </a:extLst>
          </p:cNvPr>
          <p:cNvSpPr>
            <a:spLocks noGrp="1"/>
          </p:cNvSpPr>
          <p:nvPr>
            <p:ph type="pic" sz="quarter" idx="12" hasCustomPrompt="1"/>
          </p:nvPr>
        </p:nvSpPr>
        <p:spPr>
          <a:xfrm>
            <a:off x="720001" y="4572000"/>
            <a:ext cx="4896167" cy="22860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12701770-7835-3041-B7FA-B708B6435CA4}"/>
              </a:ext>
            </a:extLst>
          </p:cNvPr>
          <p:cNvSpPr>
            <a:spLocks noGrp="1"/>
          </p:cNvSpPr>
          <p:nvPr>
            <p:ph type="pic" sz="quarter" idx="13" hasCustomPrompt="1"/>
          </p:nvPr>
        </p:nvSpPr>
        <p:spPr>
          <a:xfrm>
            <a:off x="720001" y="2286000"/>
            <a:ext cx="4896167" cy="2286000"/>
          </a:xfrm>
        </p:spPr>
        <p:txBody>
          <a:bodyPr anchor="ctr"/>
          <a:lstStyle>
            <a:lvl1pPr algn="ctr">
              <a:defRPr/>
            </a:lvl1pPr>
          </a:lstStyle>
          <a:p>
            <a:r>
              <a:rPr lang="en-US" dirty="0"/>
              <a:t>Insert image here</a:t>
            </a:r>
          </a:p>
        </p:txBody>
      </p:sp>
      <p:pic>
        <p:nvPicPr>
          <p:cNvPr id="9" name="Picture 8">
            <a:extLst>
              <a:ext uri="{FF2B5EF4-FFF2-40B4-BE49-F238E27FC236}">
                <a16:creationId xmlns:a16="http://schemas.microsoft.com/office/drawing/2014/main" id="{C1D96674-7D62-874E-89EB-26F574D41F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3" name="Title 1">
            <a:extLst>
              <a:ext uri="{FF2B5EF4-FFF2-40B4-BE49-F238E27FC236}">
                <a16:creationId xmlns:a16="http://schemas.microsoft.com/office/drawing/2014/main" id="{2FDCFA35-7794-A14F-AE55-7DBF8ECB2A92}"/>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AC7E622E-1D59-884A-B39E-1D1F251C4AAE}"/>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115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Picture Placeholder 3">
            <a:extLst>
              <a:ext uri="{FF2B5EF4-FFF2-40B4-BE49-F238E27FC236}">
                <a16:creationId xmlns:a16="http://schemas.microsoft.com/office/drawing/2014/main" id="{EF89479A-879C-FB47-AD26-296CC44EC066}"/>
              </a:ext>
            </a:extLst>
          </p:cNvPr>
          <p:cNvSpPr>
            <a:spLocks noGrp="1"/>
          </p:cNvSpPr>
          <p:nvPr>
            <p:ph type="pic" sz="quarter" idx="12" hasCustomPrompt="1"/>
          </p:nvPr>
        </p:nvSpPr>
        <p:spPr>
          <a:xfrm>
            <a:off x="720001" y="0"/>
            <a:ext cx="4895832" cy="17172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84323833-A9C0-584F-ADEE-4E223A93396E}"/>
              </a:ext>
            </a:extLst>
          </p:cNvPr>
          <p:cNvSpPr>
            <a:spLocks noGrp="1"/>
          </p:cNvSpPr>
          <p:nvPr>
            <p:ph type="pic" sz="quarter" idx="13" hasCustomPrompt="1"/>
          </p:nvPr>
        </p:nvSpPr>
        <p:spPr>
          <a:xfrm>
            <a:off x="720001" y="1713600"/>
            <a:ext cx="4895832" cy="1717200"/>
          </a:xfrm>
        </p:spPr>
        <p:txBody>
          <a:bodyPr anchor="ctr"/>
          <a:lstStyle>
            <a:lvl1pPr algn="ctr">
              <a:defRPr/>
            </a:lvl1pPr>
          </a:lstStyle>
          <a:p>
            <a:r>
              <a:rPr lang="en-US" dirty="0"/>
              <a:t>Insert image here</a:t>
            </a:r>
          </a:p>
        </p:txBody>
      </p:sp>
      <p:sp>
        <p:nvSpPr>
          <p:cNvPr id="15" name="Picture Placeholder 3">
            <a:extLst>
              <a:ext uri="{FF2B5EF4-FFF2-40B4-BE49-F238E27FC236}">
                <a16:creationId xmlns:a16="http://schemas.microsoft.com/office/drawing/2014/main" id="{F091CC3E-CE50-ED48-AE9A-A0AEF9D16657}"/>
              </a:ext>
            </a:extLst>
          </p:cNvPr>
          <p:cNvSpPr>
            <a:spLocks noGrp="1"/>
          </p:cNvSpPr>
          <p:nvPr>
            <p:ph type="pic" sz="quarter" idx="14" hasCustomPrompt="1"/>
          </p:nvPr>
        </p:nvSpPr>
        <p:spPr>
          <a:xfrm>
            <a:off x="720001" y="5140800"/>
            <a:ext cx="4895832" cy="1717200"/>
          </a:xfrm>
        </p:spPr>
        <p:txBody>
          <a:bodyPr anchor="ctr"/>
          <a:lstStyle>
            <a:lvl1pPr algn="ctr">
              <a:defRPr/>
            </a:lvl1pPr>
          </a:lstStyle>
          <a:p>
            <a:r>
              <a:rPr lang="en-US" dirty="0"/>
              <a:t>Insert image here</a:t>
            </a:r>
          </a:p>
        </p:txBody>
      </p:sp>
      <p:sp>
        <p:nvSpPr>
          <p:cNvPr id="16" name="Picture Placeholder 3">
            <a:extLst>
              <a:ext uri="{FF2B5EF4-FFF2-40B4-BE49-F238E27FC236}">
                <a16:creationId xmlns:a16="http://schemas.microsoft.com/office/drawing/2014/main" id="{8FBE944B-B15E-6D42-BF79-08A252874409}"/>
              </a:ext>
            </a:extLst>
          </p:cNvPr>
          <p:cNvSpPr>
            <a:spLocks noGrp="1"/>
          </p:cNvSpPr>
          <p:nvPr>
            <p:ph type="pic" sz="quarter" idx="15" hasCustomPrompt="1"/>
          </p:nvPr>
        </p:nvSpPr>
        <p:spPr>
          <a:xfrm>
            <a:off x="720001" y="3427200"/>
            <a:ext cx="4895832" cy="1717200"/>
          </a:xfrm>
        </p:spPr>
        <p:txBody>
          <a:bodyPr anchor="ctr"/>
          <a:lstStyle>
            <a:lvl1pPr algn="ctr">
              <a:defRPr/>
            </a:lvl1pPr>
          </a:lstStyle>
          <a:p>
            <a:r>
              <a:rPr lang="en-US" dirty="0"/>
              <a:t>Insert image here</a:t>
            </a:r>
          </a:p>
        </p:txBody>
      </p:sp>
      <p:pic>
        <p:nvPicPr>
          <p:cNvPr id="13" name="Picture 12">
            <a:extLst>
              <a:ext uri="{FF2B5EF4-FFF2-40B4-BE49-F238E27FC236}">
                <a16:creationId xmlns:a16="http://schemas.microsoft.com/office/drawing/2014/main" id="{16E146D0-48D7-6449-A4C1-789474A24B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7" name="Title 1">
            <a:extLst>
              <a:ext uri="{FF2B5EF4-FFF2-40B4-BE49-F238E27FC236}">
                <a16:creationId xmlns:a16="http://schemas.microsoft.com/office/drawing/2014/main" id="{DF60618D-E742-7C4F-8958-FFF3B1231945}"/>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8" name="Text Placeholder 8">
            <a:extLst>
              <a:ext uri="{FF2B5EF4-FFF2-40B4-BE49-F238E27FC236}">
                <a16:creationId xmlns:a16="http://schemas.microsoft.com/office/drawing/2014/main" id="{173C61ED-0CD3-CC42-8249-30B999D77961}"/>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093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7" y="476250"/>
            <a:ext cx="6973289"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1999"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6973802"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7959934" y="0"/>
            <a:ext cx="3257207"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74A21AFD-7BAA-474E-9B21-0EC9E524E5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1264192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2189" y="0"/>
            <a:ext cx="3257207" cy="6858000"/>
          </a:xfrm>
        </p:spPr>
        <p:txBody>
          <a:bodyPr anchor="ctr"/>
          <a:lstStyle>
            <a:lvl1pPr algn="ctr">
              <a:defRPr/>
            </a:lvl1pPr>
          </a:lstStyle>
          <a:p>
            <a:r>
              <a:rPr lang="en-US" dirty="0"/>
              <a:t>Insert image here</a:t>
            </a:r>
          </a:p>
        </p:txBody>
      </p:sp>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695574" y="476250"/>
            <a:ext cx="7015604"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18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695572" y="2166295"/>
            <a:ext cx="7016120"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3A38C3C-44A8-7B49-97F3-18DB98877E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575860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pic>
        <p:nvPicPr>
          <p:cNvPr id="10" name="Picture 9">
            <a:extLst>
              <a:ext uri="{FF2B5EF4-FFF2-40B4-BE49-F238E27FC236}">
                <a16:creationId xmlns:a16="http://schemas.microsoft.com/office/drawing/2014/main" id="{8AF83993-A4E8-874F-8106-64D02F6A0681}"/>
              </a:ext>
            </a:extLst>
          </p:cNvPr>
          <p:cNvPicPr>
            <a:picLocks noChangeAspect="1"/>
          </p:cNvPicPr>
          <p:nvPr userDrawn="1"/>
        </p:nvPicPr>
        <p:blipFill>
          <a:blip r:embed="rId2"/>
          <a:stretch>
            <a:fillRect/>
          </a:stretch>
        </p:blipFill>
        <p:spPr>
          <a:xfrm>
            <a:off x="1327719" y="2770920"/>
            <a:ext cx="3131072" cy="1312555"/>
          </a:xfrm>
          <a:prstGeom prst="rect">
            <a:avLst/>
          </a:prstGeom>
        </p:spPr>
      </p:pic>
    </p:spTree>
    <p:extLst>
      <p:ext uri="{BB962C8B-B14F-4D97-AF65-F5344CB8AC3E}">
        <p14:creationId xmlns:p14="http://schemas.microsoft.com/office/powerpoint/2010/main" val="4242260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sp>
        <p:nvSpPr>
          <p:cNvPr id="11" name="Rectangle 10">
            <a:extLst>
              <a:ext uri="{FF2B5EF4-FFF2-40B4-BE49-F238E27FC236}">
                <a16:creationId xmlns:a16="http://schemas.microsoft.com/office/drawing/2014/main" id="{3DFF4809-AA81-8A42-BD26-36F0215753B3}"/>
              </a:ext>
            </a:extLst>
          </p:cNvPr>
          <p:cNvSpPr/>
          <p:nvPr userDrawn="1"/>
        </p:nvSpPr>
        <p:spPr>
          <a:xfrm>
            <a:off x="-5353236" y="-789786"/>
            <a:ext cx="5172011" cy="8974781"/>
          </a:xfrm>
          <a:prstGeom prst="rect">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l"/>
            <a:r>
              <a:rPr lang="en-GB" sz="1200" b="1" dirty="0"/>
              <a:t>How to insert your logo:</a:t>
            </a:r>
          </a:p>
          <a:p>
            <a:pPr algn="l"/>
            <a:endParaRPr lang="en-GB" sz="1200" b="1" dirty="0"/>
          </a:p>
          <a:p>
            <a:pPr algn="l"/>
            <a:r>
              <a:rPr lang="en-GB" sz="1200" b="1" dirty="0"/>
              <a:t>1.Click View in the</a:t>
            </a:r>
            <a:r>
              <a:rPr lang="en-GB" sz="1200" b="1" baseline="0" dirty="0"/>
              <a:t> tool bar</a:t>
            </a:r>
          </a:p>
          <a:p>
            <a:pPr algn="l"/>
            <a:r>
              <a:rPr lang="en-GB" sz="1200" b="1" baseline="0" dirty="0"/>
              <a:t> and </a:t>
            </a:r>
            <a:r>
              <a:rPr lang="en-GB" sz="1200" b="1" dirty="0"/>
              <a:t>Turn on guides.</a:t>
            </a:r>
          </a:p>
          <a:p>
            <a:pPr algn="l"/>
            <a:endParaRPr lang="en-GB" sz="1200" b="1" dirty="0"/>
          </a:p>
          <a:p>
            <a:pPr algn="l"/>
            <a:endParaRPr lang="en-GB" sz="1200" b="1" dirty="0"/>
          </a:p>
          <a:p>
            <a:pPr algn="l"/>
            <a:endParaRPr lang="en-GB" sz="1200" b="1" dirty="0"/>
          </a:p>
          <a:p>
            <a:pPr algn="l"/>
            <a:endParaRPr lang="en-GB" sz="1200" b="1" dirty="0"/>
          </a:p>
          <a:p>
            <a:pPr algn="l"/>
            <a:endParaRPr lang="en-GB" sz="1200" b="1" dirty="0"/>
          </a:p>
          <a:p>
            <a:pPr algn="l"/>
            <a:r>
              <a:rPr lang="en-GB" sz="1200" b="1" dirty="0"/>
              <a:t>2.DoubleClick</a:t>
            </a:r>
            <a:r>
              <a:rPr lang="en-GB" sz="1200" b="1" baseline="0" dirty="0"/>
              <a:t> insert school logo</a:t>
            </a:r>
          </a:p>
          <a:p>
            <a:pPr algn="l"/>
            <a:r>
              <a:rPr lang="en-GB" sz="1200" b="1" baseline="0" dirty="0"/>
              <a:t> and select your school logo.</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3. If your School logo does not fit within the box. </a:t>
            </a:r>
          </a:p>
          <a:p>
            <a:pPr algn="l"/>
            <a:r>
              <a:rPr lang="en-GB" sz="1200" b="1" baseline="0" dirty="0"/>
              <a:t>click the format tab (Drawing tool) </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4. Click the drop down arrow on crop and click Fit.</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6. The logo will now be scaled to the correct size.</a:t>
            </a:r>
          </a:p>
          <a:p>
            <a:pPr algn="l"/>
            <a:endParaRPr lang="en-GB" sz="1200" b="1" baseline="0" dirty="0"/>
          </a:p>
          <a:p>
            <a:pPr algn="l"/>
            <a:r>
              <a:rPr lang="en-GB" sz="1200" b="1" baseline="0" dirty="0"/>
              <a:t>7. If you wish to adjust the position use the guide lines as references.</a:t>
            </a:r>
          </a:p>
          <a:p>
            <a:pPr algn="l"/>
            <a:r>
              <a:rPr lang="en-GB" sz="1200" b="1" baseline="0" dirty="0"/>
              <a:t>8. If you wish to remove the guide lines - </a:t>
            </a:r>
            <a:r>
              <a:rPr lang="en-GB" sz="1200" b="1" dirty="0"/>
              <a:t>Click View in the</a:t>
            </a:r>
            <a:r>
              <a:rPr lang="en-GB" sz="1200" b="1" baseline="0" dirty="0"/>
              <a:t> tool bar and T</a:t>
            </a:r>
            <a:r>
              <a:rPr lang="en-GB" sz="1200" b="1" dirty="0"/>
              <a:t>urn off guides</a:t>
            </a:r>
          </a:p>
          <a:p>
            <a:pPr algn="l"/>
            <a:endParaRPr lang="en-GB" sz="1200" b="1" baseline="0" dirty="0"/>
          </a:p>
          <a:p>
            <a:pPr algn="l"/>
            <a:endParaRPr lang="en-GB" sz="1200" b="1" baseline="0" dirty="0"/>
          </a:p>
        </p:txBody>
      </p:sp>
      <p:pic>
        <p:nvPicPr>
          <p:cNvPr id="12" name="Picture 11">
            <a:extLst>
              <a:ext uri="{FF2B5EF4-FFF2-40B4-BE49-F238E27FC236}">
                <a16:creationId xmlns:a16="http://schemas.microsoft.com/office/drawing/2014/main" id="{0B3B1D3A-04FD-AB4F-87AB-7EA926781FE4}"/>
              </a:ext>
            </a:extLst>
          </p:cNvPr>
          <p:cNvPicPr>
            <a:picLocks noChangeAspect="1"/>
          </p:cNvPicPr>
          <p:nvPr userDrawn="1"/>
        </p:nvPicPr>
        <p:blipFill>
          <a:blip r:embed="rId2"/>
          <a:stretch>
            <a:fillRect/>
          </a:stretch>
        </p:blipFill>
        <p:spPr>
          <a:xfrm>
            <a:off x="-3144873" y="-582570"/>
            <a:ext cx="2785017" cy="1309196"/>
          </a:xfrm>
          <a:prstGeom prst="rect">
            <a:avLst/>
          </a:prstGeom>
        </p:spPr>
      </p:pic>
      <p:pic>
        <p:nvPicPr>
          <p:cNvPr id="13" name="Picture 12">
            <a:extLst>
              <a:ext uri="{FF2B5EF4-FFF2-40B4-BE49-F238E27FC236}">
                <a16:creationId xmlns:a16="http://schemas.microsoft.com/office/drawing/2014/main" id="{B64478B7-09F4-2845-B28A-68FCDC9D2F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006455" y="1223906"/>
            <a:ext cx="2646599" cy="1601456"/>
          </a:xfrm>
          <a:prstGeom prst="rect">
            <a:avLst/>
          </a:prstGeom>
        </p:spPr>
      </p:pic>
      <p:pic>
        <p:nvPicPr>
          <p:cNvPr id="14" name="Picture 13">
            <a:extLst>
              <a:ext uri="{FF2B5EF4-FFF2-40B4-BE49-F238E27FC236}">
                <a16:creationId xmlns:a16="http://schemas.microsoft.com/office/drawing/2014/main" id="{6BE19D22-DB0A-824B-931A-C9B7076C2B9C}"/>
              </a:ext>
            </a:extLst>
          </p:cNvPr>
          <p:cNvPicPr>
            <a:picLocks noChangeAspect="1"/>
          </p:cNvPicPr>
          <p:nvPr userDrawn="1"/>
        </p:nvPicPr>
        <p:blipFill>
          <a:blip r:embed="rId4"/>
          <a:stretch>
            <a:fillRect/>
          </a:stretch>
        </p:blipFill>
        <p:spPr>
          <a:xfrm>
            <a:off x="-3186753" y="3421638"/>
            <a:ext cx="2821719" cy="1255059"/>
          </a:xfrm>
          <a:prstGeom prst="rect">
            <a:avLst/>
          </a:prstGeom>
        </p:spPr>
      </p:pic>
      <p:pic>
        <p:nvPicPr>
          <p:cNvPr id="15" name="Picture 14">
            <a:extLst>
              <a:ext uri="{FF2B5EF4-FFF2-40B4-BE49-F238E27FC236}">
                <a16:creationId xmlns:a16="http://schemas.microsoft.com/office/drawing/2014/main" id="{72D3F9B7-EA2A-8E4C-8215-1CDF8BE1FFFD}"/>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5943" b="9007"/>
          <a:stretch/>
        </p:blipFill>
        <p:spPr>
          <a:xfrm>
            <a:off x="-2767231" y="4981404"/>
            <a:ext cx="2041962" cy="1635273"/>
          </a:xfrm>
          <a:prstGeom prst="rect">
            <a:avLst/>
          </a:prstGeom>
        </p:spPr>
      </p:pic>
      <p:sp>
        <p:nvSpPr>
          <p:cNvPr id="16" name="Picture Placeholder 23">
            <a:extLst>
              <a:ext uri="{FF2B5EF4-FFF2-40B4-BE49-F238E27FC236}">
                <a16:creationId xmlns:a16="http://schemas.microsoft.com/office/drawing/2014/main" id="{02D8F306-3716-EA47-A752-40E85AE69BC6}"/>
              </a:ext>
            </a:extLst>
          </p:cNvPr>
          <p:cNvSpPr>
            <a:spLocks noGrp="1"/>
          </p:cNvSpPr>
          <p:nvPr>
            <p:ph type="pic" sz="quarter" idx="10" hasCustomPrompt="1"/>
          </p:nvPr>
        </p:nvSpPr>
        <p:spPr>
          <a:xfrm>
            <a:off x="1327719" y="2770919"/>
            <a:ext cx="3131072" cy="1312555"/>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258251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C2B37316-E754-342F-4734-FE38083429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594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863AD9B-58DB-2E4A-B396-13C72443E1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1" y="1260162"/>
            <a:ext cx="6480000" cy="1350000"/>
          </a:xfrm>
          <a:prstGeom prst="rect">
            <a:avLst/>
          </a:prstGeom>
        </p:spPr>
      </p:pic>
    </p:spTree>
    <p:extLst>
      <p:ext uri="{BB962C8B-B14F-4D97-AF65-F5344CB8AC3E}">
        <p14:creationId xmlns:p14="http://schemas.microsoft.com/office/powerpoint/2010/main" val="2384234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A849048C-E22C-39D2-4DB8-1C11A714A5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3769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2C77877-0EDE-6886-B346-7ECEF15E1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7921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1F9EE56-1648-7C60-B85A-31AE9CB021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45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F57DD47A-6659-4594-92B4-FE9EC9168E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749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group of people on a stage&#10;&#10;Description automatically generated with medium confidence">
            <a:extLst>
              <a:ext uri="{FF2B5EF4-FFF2-40B4-BE49-F238E27FC236}">
                <a16:creationId xmlns:a16="http://schemas.microsoft.com/office/drawing/2014/main" id="{34ABFDB6-0073-B78A-4038-BD397E57F9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7918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18B136C-5AD2-476A-E2AF-DD880209C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2106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87326111-14E8-633B-83A7-DA4746A391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019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9904-4B02-B915-055D-06E19B8087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1F1F55-910D-F37F-3CDE-D839F72A78A6}"/>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4" name="Footer Placeholder 3">
            <a:extLst>
              <a:ext uri="{FF2B5EF4-FFF2-40B4-BE49-F238E27FC236}">
                <a16:creationId xmlns:a16="http://schemas.microsoft.com/office/drawing/2014/main" id="{6FA43D10-BEE6-E6EB-5FA6-12686D765A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A11230-922C-69F2-8143-A829C5CC23A7}"/>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352926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5BAC-6B0B-4DA8-8C1B-96CFCC57D6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5E2C4F-972D-4EE8-B061-5E0CD2A41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1891587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129E-D537-4220-A884-56AB74B3D8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497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C31C5E7A-3739-844C-858B-49BE50D42C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1" y="1260162"/>
            <a:ext cx="6480000" cy="1350000"/>
          </a:xfrm>
          <a:prstGeom prst="rect">
            <a:avLst/>
          </a:prstGeom>
        </p:spPr>
      </p:pic>
    </p:spTree>
    <p:extLst>
      <p:ext uri="{BB962C8B-B14F-4D97-AF65-F5344CB8AC3E}">
        <p14:creationId xmlns:p14="http://schemas.microsoft.com/office/powerpoint/2010/main" val="2123240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073A86B-6622-418F-B42D-154DCB56B8A9}"/>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1497762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388694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791311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567079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686376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549538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129E-D537-4220-A884-56AB74B3D8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C64930F3-2F83-434E-BCB4-D624A0360A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1345" y="12576"/>
            <a:ext cx="3305451" cy="1126282"/>
          </a:xfrm>
          <a:prstGeom prst="rect">
            <a:avLst/>
          </a:prstGeom>
        </p:spPr>
      </p:pic>
    </p:spTree>
    <p:extLst>
      <p:ext uri="{BB962C8B-B14F-4D97-AF65-F5344CB8AC3E}">
        <p14:creationId xmlns:p14="http://schemas.microsoft.com/office/powerpoint/2010/main" val="924721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073A86B-6622-418F-B42D-154DCB56B8A9}"/>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4128353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61E73621-8B2A-451D-90A5-960B9EF990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497754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66543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7E56F37-306D-2046-A71B-EEFE7B45523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23887076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4CBC-6445-4603-8764-AB399835E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745E43-BCDF-433B-B286-A285B4AAD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ED814-CF6E-4DB0-8E86-B09F469CB2D8}"/>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5" name="Footer Placeholder 4">
            <a:extLst>
              <a:ext uri="{FF2B5EF4-FFF2-40B4-BE49-F238E27FC236}">
                <a16:creationId xmlns:a16="http://schemas.microsoft.com/office/drawing/2014/main" id="{A46BC2B2-12F3-477A-A3F0-C8FE4C3BA3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B541D-CE02-4BB6-ABF4-AA745970EF8F}"/>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6720587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E5C6-3AB3-40AA-B16B-4DF4C75B07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19166B-90C3-4154-A2F9-9B7E17336E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AF0AD1-523B-445B-8F14-C6EA5F8E32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B80E6C-CD45-4B5F-B710-C9BA44921853}"/>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6" name="Footer Placeholder 5">
            <a:extLst>
              <a:ext uri="{FF2B5EF4-FFF2-40B4-BE49-F238E27FC236}">
                <a16:creationId xmlns:a16="http://schemas.microsoft.com/office/drawing/2014/main" id="{51111EED-A488-4008-9F15-D9E760A01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5BF67D-8159-4B43-B558-A66463F92878}"/>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360540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EA65-310F-4161-8413-24972A53B6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353EFB-9980-424F-8960-4F664D21B6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822426-BA93-4A93-B097-F5C8310F6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605E5D-480A-4CEF-8260-B89470FBA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90812-A355-4344-9A51-DDCE58FB44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A9142F-40C0-4AF5-B625-7DE9B8329876}"/>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8" name="Footer Placeholder 7">
            <a:extLst>
              <a:ext uri="{FF2B5EF4-FFF2-40B4-BE49-F238E27FC236}">
                <a16:creationId xmlns:a16="http://schemas.microsoft.com/office/drawing/2014/main" id="{F926B2C2-A6F6-4FB6-AF5E-E2B1F41869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E6878E-7C73-47F8-B50A-5DD5FD656007}"/>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958533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C05C-5037-4792-9E04-76CFE39B5ED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1EB85A-18AD-4099-AC57-703C2F2CF773}"/>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4" name="Footer Placeholder 3">
            <a:extLst>
              <a:ext uri="{FF2B5EF4-FFF2-40B4-BE49-F238E27FC236}">
                <a16:creationId xmlns:a16="http://schemas.microsoft.com/office/drawing/2014/main" id="{B28F4DD3-A99B-499A-9906-A18089DC32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CF7C0E-7157-4FA0-935F-5049E1C9CBFC}"/>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869419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44472-71FF-4BED-B314-858B111ACC6E}"/>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3" name="Footer Placeholder 2">
            <a:extLst>
              <a:ext uri="{FF2B5EF4-FFF2-40B4-BE49-F238E27FC236}">
                <a16:creationId xmlns:a16="http://schemas.microsoft.com/office/drawing/2014/main" id="{F93A8059-3976-4285-B3F0-74BB6056EB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18E0F4-C0E8-43C6-88D9-BB214C3EFD05}"/>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0807387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794C-916C-4210-87CC-119A4EFEC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57E337-092A-480D-9BAD-F801F5795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EC51FB-0A63-452A-AD4F-17AC09BAA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AA512-C016-44FE-8A8F-61AFCBFF85A6}"/>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6" name="Footer Placeholder 5">
            <a:extLst>
              <a:ext uri="{FF2B5EF4-FFF2-40B4-BE49-F238E27FC236}">
                <a16:creationId xmlns:a16="http://schemas.microsoft.com/office/drawing/2014/main" id="{6F6ED0FC-CCF2-497F-8F7D-07AE4B40C6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F4788-BFF5-433A-A2BE-995DB9482753}"/>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409986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E976-3835-458F-A231-BE234BCAD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4994C0-2DF5-4C96-A427-59208CD684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9F01E4-BF85-43EA-874D-3335A93AE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64ABA-D3E4-4523-86FD-0AD0D91D4D4C}"/>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6" name="Footer Placeholder 5">
            <a:extLst>
              <a:ext uri="{FF2B5EF4-FFF2-40B4-BE49-F238E27FC236}">
                <a16:creationId xmlns:a16="http://schemas.microsoft.com/office/drawing/2014/main" id="{4172537E-AE53-4918-A445-E36C87D15E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DBAA24-24F2-43D9-8EF4-5875B081EA70}"/>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40361944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CF63-A471-4527-907A-81B120BAD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6535EC-7C76-4AFC-BAA1-C7365B29E2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3B1988-2B96-45F0-9729-A3C445D58BE3}"/>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5" name="Footer Placeholder 4">
            <a:extLst>
              <a:ext uri="{FF2B5EF4-FFF2-40B4-BE49-F238E27FC236}">
                <a16:creationId xmlns:a16="http://schemas.microsoft.com/office/drawing/2014/main" id="{0A96BD52-FB2E-441F-A1BE-7AA40092A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0AEA9D-9694-45D3-BC70-E6BC62464B94}"/>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4105548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1BC92-60A1-47CB-8A22-DB754A9E71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05E8BA-ED59-4C78-AD55-299AB3187A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03C83C-4CDD-4684-8295-A2F420A69589}"/>
              </a:ext>
            </a:extLst>
          </p:cNvPr>
          <p:cNvSpPr>
            <a:spLocks noGrp="1"/>
          </p:cNvSpPr>
          <p:nvPr>
            <p:ph type="dt" sz="half" idx="10"/>
          </p:nvPr>
        </p:nvSpPr>
        <p:spPr/>
        <p:txBody>
          <a:bodyPr/>
          <a:lstStyle/>
          <a:p>
            <a:fld id="{11319E68-BE0E-4D07-A4D2-4EDB61D7812F}" type="datetimeFigureOut">
              <a:rPr lang="en-GB" smtClean="0"/>
              <a:t>24/09/2024</a:t>
            </a:fld>
            <a:endParaRPr lang="en-GB"/>
          </a:p>
        </p:txBody>
      </p:sp>
      <p:sp>
        <p:nvSpPr>
          <p:cNvPr id="5" name="Footer Placeholder 4">
            <a:extLst>
              <a:ext uri="{FF2B5EF4-FFF2-40B4-BE49-F238E27FC236}">
                <a16:creationId xmlns:a16="http://schemas.microsoft.com/office/drawing/2014/main" id="{19D0CA4F-EFFD-41ED-BBEA-3EC7870FF8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9A1D8-A0B0-4BEA-8A04-AEFB78A86A01}"/>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412707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B9EF0-32B5-4DFE-8809-666196762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C28D5F-5C05-4FF1-A492-2FCD6BC1E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F99CCB-0680-40AF-B3D7-7730792F090A}"/>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5" name="Footer Placeholder 4">
            <a:extLst>
              <a:ext uri="{FF2B5EF4-FFF2-40B4-BE49-F238E27FC236}">
                <a16:creationId xmlns:a16="http://schemas.microsoft.com/office/drawing/2014/main" id="{AA20A1B4-8794-4B9E-9B0E-D2097A0C6B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440E39-D899-4F51-BD7F-69AE33A3F09A}"/>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97605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7" name="Picture 6">
            <a:extLst>
              <a:ext uri="{FF2B5EF4-FFF2-40B4-BE49-F238E27FC236}">
                <a16:creationId xmlns:a16="http://schemas.microsoft.com/office/drawing/2014/main" id="{9D8E053F-C5C6-0E4F-A7BC-4A8446384D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5311669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1E98-6A2A-4A18-9116-0243F900CD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74814A-DC04-4157-BCC5-42DB3F560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D59661-87F2-45C6-81F8-5A0E8FA9A4F5}"/>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5" name="Footer Placeholder 4">
            <a:extLst>
              <a:ext uri="{FF2B5EF4-FFF2-40B4-BE49-F238E27FC236}">
                <a16:creationId xmlns:a16="http://schemas.microsoft.com/office/drawing/2014/main" id="{616CE869-131C-4832-AFDC-CFD0EFCA5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6A545-8841-42B1-9E5B-61DEDA348F3A}"/>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1580481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DE8-7338-4601-A1B8-6CD419A03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D3E68E-F969-4EE0-8EF6-ECA0DD5AD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D87CED-BA97-40C2-B09D-7823D1F3454B}"/>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5" name="Footer Placeholder 4">
            <a:extLst>
              <a:ext uri="{FF2B5EF4-FFF2-40B4-BE49-F238E27FC236}">
                <a16:creationId xmlns:a16="http://schemas.microsoft.com/office/drawing/2014/main" id="{4D5857C8-8711-4DF7-8336-92FE5D17C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123D8-DDCF-4E7F-8DAC-8B58FB7074D9}"/>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799232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F450-EF13-48FD-A01C-C42FFCCC2F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D76614-9786-4FE6-BAE6-DD88CD16C6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975566-044D-4B73-8B2F-15AD6F37A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9552CF-EEA5-4566-8342-615D5F6F0B59}"/>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6" name="Footer Placeholder 5">
            <a:extLst>
              <a:ext uri="{FF2B5EF4-FFF2-40B4-BE49-F238E27FC236}">
                <a16:creationId xmlns:a16="http://schemas.microsoft.com/office/drawing/2014/main" id="{8DCAD985-402F-4415-B8B2-E7863F3D2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52735F-456D-4CA7-9A67-084DFA9A3B7B}"/>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4496481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D749-2E79-442A-ACC8-281A62D805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7CB671-BA92-448D-9487-590A7324EA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ED5F9-1D5C-41E5-9B91-2C7BB7841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972C04-0C6F-4C6E-9469-DF74A6FF77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B95B98-52A5-427D-BF2E-EB4A1E5889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90B0F9-338E-4580-A1F9-14FB1712CC37}"/>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8" name="Footer Placeholder 7">
            <a:extLst>
              <a:ext uri="{FF2B5EF4-FFF2-40B4-BE49-F238E27FC236}">
                <a16:creationId xmlns:a16="http://schemas.microsoft.com/office/drawing/2014/main" id="{8D2ECFFD-1FB1-433E-8722-7BEA4D13DD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64D74A-7005-498B-BEE9-0B82205C7E71}"/>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05588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7B5F-6FB0-45CD-AEAC-1FA47041D1E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1189B2-810C-460F-8FFA-0A85269A0AFC}"/>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4" name="Footer Placeholder 3">
            <a:extLst>
              <a:ext uri="{FF2B5EF4-FFF2-40B4-BE49-F238E27FC236}">
                <a16:creationId xmlns:a16="http://schemas.microsoft.com/office/drawing/2014/main" id="{CA097987-AC7E-42C9-A674-B1DD4028C7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F1F305-9AA9-4D19-864C-AAE317D585C2}"/>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6863508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7D75D-5D76-4EDE-90E0-1F2A4C2D98BA}"/>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3" name="Footer Placeholder 2">
            <a:extLst>
              <a:ext uri="{FF2B5EF4-FFF2-40B4-BE49-F238E27FC236}">
                <a16:creationId xmlns:a16="http://schemas.microsoft.com/office/drawing/2014/main" id="{74D461E5-696F-4D9B-98FD-7904FA3542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E8C166-BC35-4103-ACA4-F2548C895925}"/>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420683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9CF2-E5A8-4E12-AC36-14C2F282F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E7A93D-14C1-42EE-B53E-41515605C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E37F0F-FFD1-41D2-9D23-07C6FA32E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DD25AB-07CF-4A06-8194-51FCBD6EC24D}"/>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6" name="Footer Placeholder 5">
            <a:extLst>
              <a:ext uri="{FF2B5EF4-FFF2-40B4-BE49-F238E27FC236}">
                <a16:creationId xmlns:a16="http://schemas.microsoft.com/office/drawing/2014/main" id="{13650BA7-77CE-439C-B803-C43CAB9511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5D7197-23C4-4643-BBAE-6118F100A96C}"/>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499098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177C-D7B8-41C6-95C8-2DA9585A2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45445F-468B-4E7A-8FDF-9B25CCA15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C96D7-9015-4AEA-B923-51E931B71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A7930-2A82-4069-B88A-65C71239117C}"/>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6" name="Footer Placeholder 5">
            <a:extLst>
              <a:ext uri="{FF2B5EF4-FFF2-40B4-BE49-F238E27FC236}">
                <a16:creationId xmlns:a16="http://schemas.microsoft.com/office/drawing/2014/main" id="{155CBFF0-1C5A-4F43-932D-46D309E096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F425EC-5ED2-47E1-BC96-0F5F746B8871}"/>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743802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CFB0-12C1-4F19-B8C9-16C403080E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EC0641-3303-45A8-8B16-07517BFDC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5B9973-FD62-4717-A57D-57C1DC2ED592}"/>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5" name="Footer Placeholder 4">
            <a:extLst>
              <a:ext uri="{FF2B5EF4-FFF2-40B4-BE49-F238E27FC236}">
                <a16:creationId xmlns:a16="http://schemas.microsoft.com/office/drawing/2014/main" id="{83727FBB-DB05-44C7-A0DF-025477CF6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9D3741-C751-4BED-B7C7-95EBC3196AE6}"/>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827867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2C709-9D5D-4C5A-8529-39B1D8FC48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455CBF-371F-4298-B4A9-9F9B5B50E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12F267-2203-4BCE-96BF-E959CC0BBF7D}"/>
              </a:ext>
            </a:extLst>
          </p:cNvPr>
          <p:cNvSpPr>
            <a:spLocks noGrp="1"/>
          </p:cNvSpPr>
          <p:nvPr>
            <p:ph type="dt" sz="half" idx="10"/>
          </p:nvPr>
        </p:nvSpPr>
        <p:spPr/>
        <p:txBody>
          <a:bodyPr/>
          <a:lstStyle/>
          <a:p>
            <a:fld id="{552E50AD-5A7A-47CE-9813-2A5CC7D91CDD}" type="datetimeFigureOut">
              <a:rPr lang="en-GB" smtClean="0"/>
              <a:t>24/09/2024</a:t>
            </a:fld>
            <a:endParaRPr lang="en-GB"/>
          </a:p>
        </p:txBody>
      </p:sp>
      <p:sp>
        <p:nvSpPr>
          <p:cNvPr id="5" name="Footer Placeholder 4">
            <a:extLst>
              <a:ext uri="{FF2B5EF4-FFF2-40B4-BE49-F238E27FC236}">
                <a16:creationId xmlns:a16="http://schemas.microsoft.com/office/drawing/2014/main" id="{2D1D64F0-D77C-4FD9-B628-FA1896237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2BD63-8BDB-4A03-83F4-35916CE9F532}"/>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07865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CC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134D6FB-1ADA-224B-9BC1-60F94428AB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8076176" cy="1350000"/>
          </a:xfrm>
          <a:prstGeom prst="rect">
            <a:avLst/>
          </a:prstGeom>
        </p:spPr>
      </p:pic>
    </p:spTree>
    <p:extLst>
      <p:ext uri="{BB962C8B-B14F-4D97-AF65-F5344CB8AC3E}">
        <p14:creationId xmlns:p14="http://schemas.microsoft.com/office/powerpoint/2010/main" val="24088318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heme" Target="../theme/theme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3.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83850"/>
            <a:ext cx="11234209"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79425" y="1944348"/>
            <a:ext cx="11234209" cy="443740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6370200"/>
      </p:ext>
    </p:extLst>
  </p:cSld>
  <p:clrMap bg1="lt1" tx1="dk1" bg2="lt2" tx2="dk2" accent1="accent1" accent2="accent2" accent3="accent3" accent4="accent4" accent5="accent5" accent6="accent6" hlink="hlink" folHlink="folHlink"/>
  <p:sldLayoutIdLst>
    <p:sldLayoutId id="2147483663" r:id="rId1"/>
    <p:sldLayoutId id="2147483679"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664" r:id="rId33"/>
    <p:sldLayoutId id="2147483665" r:id="rId34"/>
    <p:sldLayoutId id="2147483666" r:id="rId35"/>
    <p:sldLayoutId id="2147483667" r:id="rId36"/>
    <p:sldLayoutId id="2147483668" r:id="rId37"/>
    <p:sldLayoutId id="2147483669" r:id="rId38"/>
    <p:sldLayoutId id="2147483670" r:id="rId39"/>
    <p:sldLayoutId id="2147483671" r:id="rId40"/>
    <p:sldLayoutId id="2147483672" r:id="rId41"/>
    <p:sldLayoutId id="2147483673" r:id="rId42"/>
    <p:sldLayoutId id="2147483674" r:id="rId43"/>
    <p:sldLayoutId id="2147483675" r:id="rId44"/>
    <p:sldLayoutId id="2147483676" r:id="rId45"/>
    <p:sldLayoutId id="2147483677" r:id="rId46"/>
    <p:sldLayoutId id="2147483678" r:id="rId47"/>
    <p:sldLayoutId id="2147483682" r:id="rId48"/>
  </p:sldLayoutIdLst>
  <p:txStyles>
    <p:titleStyle>
      <a:lvl1pPr algn="l" defTabSz="914400" rtl="0" eaLnBrk="1" latinLnBrk="0" hangingPunct="1">
        <a:lnSpc>
          <a:spcPct val="90000"/>
        </a:lnSpc>
        <a:spcBef>
          <a:spcPct val="0"/>
        </a:spcBef>
        <a:buNone/>
        <a:defRPr sz="4400" b="1" kern="1200" spc="-15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7378" userDrawn="1">
          <p15:clr>
            <a:srgbClr val="F26B43"/>
          </p15:clr>
        </p15:guide>
        <p15:guide id="4" pos="302" userDrawn="1">
          <p15:clr>
            <a:srgbClr val="F26B43"/>
          </p15:clr>
        </p15:guide>
        <p15:guide id="5" orient="horz" pos="4020" userDrawn="1">
          <p15:clr>
            <a:srgbClr val="F26B43"/>
          </p15:clr>
        </p15:guide>
        <p15:guide id="6" orient="horz" pos="300" userDrawn="1">
          <p15:clr>
            <a:srgbClr val="F26B43"/>
          </p15:clr>
        </p15:guide>
        <p15:guide id="8" orient="horz" pos="2795">
          <p15:clr>
            <a:srgbClr val="F26B43"/>
          </p15:clr>
        </p15:guide>
        <p15:guide id="9" orient="horz" pos="15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C5A572-B935-4042-8FFC-9DB9189EC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032C5E-2E62-474D-912A-C763034CD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16EA46-06C3-4857-85A2-53383FE5A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19E68-BE0E-4D07-A4D2-4EDB61D7812F}" type="datetimeFigureOut">
              <a:rPr lang="en-GB" smtClean="0"/>
              <a:t>24/09/2024</a:t>
            </a:fld>
            <a:endParaRPr lang="en-GB"/>
          </a:p>
        </p:txBody>
      </p:sp>
      <p:sp>
        <p:nvSpPr>
          <p:cNvPr id="5" name="Footer Placeholder 4">
            <a:extLst>
              <a:ext uri="{FF2B5EF4-FFF2-40B4-BE49-F238E27FC236}">
                <a16:creationId xmlns:a16="http://schemas.microsoft.com/office/drawing/2014/main" id="{5AEB1782-055F-489E-911A-23F530B2B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73D92ED-90AF-42D1-874A-F8CA23090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3857F-8411-4508-9581-B90F0CC1D212}" type="slidenum">
              <a:rPr lang="en-GB" smtClean="0"/>
              <a:t>‹#›</a:t>
            </a:fld>
            <a:endParaRPr lang="en-GB"/>
          </a:p>
        </p:txBody>
      </p:sp>
    </p:spTree>
    <p:extLst>
      <p:ext uri="{BB962C8B-B14F-4D97-AF65-F5344CB8AC3E}">
        <p14:creationId xmlns:p14="http://schemas.microsoft.com/office/powerpoint/2010/main" val="10816505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BB241-72F4-4726-ACF5-88222661C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E7A7B0-A9BE-41A6-8FD0-2ED4861EF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564437-8F30-4C54-903B-F8A6B07FF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E50AD-5A7A-47CE-9813-2A5CC7D91CDD}" type="datetimeFigureOut">
              <a:rPr lang="en-GB" smtClean="0"/>
              <a:t>24/09/2024</a:t>
            </a:fld>
            <a:endParaRPr lang="en-GB"/>
          </a:p>
        </p:txBody>
      </p:sp>
      <p:sp>
        <p:nvSpPr>
          <p:cNvPr id="5" name="Footer Placeholder 4">
            <a:extLst>
              <a:ext uri="{FF2B5EF4-FFF2-40B4-BE49-F238E27FC236}">
                <a16:creationId xmlns:a16="http://schemas.microsoft.com/office/drawing/2014/main" id="{7F4EB80D-4AD4-4FC3-B5F3-39805744D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955DBA-FCE7-4B9B-AA1F-DC7A3845D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AA8F9-EA96-49CF-A6DE-18E7974388C6}" type="slidenum">
              <a:rPr lang="en-GB" smtClean="0"/>
              <a:t>‹#›</a:t>
            </a:fld>
            <a:endParaRPr lang="en-GB"/>
          </a:p>
        </p:txBody>
      </p:sp>
    </p:spTree>
    <p:extLst>
      <p:ext uri="{BB962C8B-B14F-4D97-AF65-F5344CB8AC3E}">
        <p14:creationId xmlns:p14="http://schemas.microsoft.com/office/powerpoint/2010/main" val="11521293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hyperlink" Target="https://amazingapprenticeships.com/" TargetMode="External"/><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26" Type="http://schemas.openxmlformats.org/officeDocument/2006/relationships/image" Target="../media/image60.sv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5.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53.xml"/><Relationship Id="rId6" Type="http://schemas.openxmlformats.org/officeDocument/2006/relationships/image" Target="../media/image40.svg"/><Relationship Id="rId11" Type="http://schemas.openxmlformats.org/officeDocument/2006/relationships/image" Target="../media/image45.png"/><Relationship Id="rId24" Type="http://schemas.openxmlformats.org/officeDocument/2006/relationships/image" Target="../media/image58.sv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notesSlide" Target="../notesSlides/notesSlide6.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54.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4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5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5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Isosceles Triangle 5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text&#10;&#10;Description automatically generated">
            <a:extLst>
              <a:ext uri="{FF2B5EF4-FFF2-40B4-BE49-F238E27FC236}">
                <a16:creationId xmlns:a16="http://schemas.microsoft.com/office/drawing/2014/main" id="{B563E5A7-379B-41C7-A441-984B2132441A}"/>
              </a:ext>
            </a:extLst>
          </p:cNvPr>
          <p:cNvPicPr>
            <a:picLocks noChangeAspect="1"/>
          </p:cNvPicPr>
          <p:nvPr/>
        </p:nvPicPr>
        <p:blipFill>
          <a:blip r:embed="rId2"/>
          <a:stretch>
            <a:fillRect/>
          </a:stretch>
        </p:blipFill>
        <p:spPr>
          <a:xfrm>
            <a:off x="2769990" y="643467"/>
            <a:ext cx="6652019" cy="5571065"/>
          </a:xfrm>
          <a:prstGeom prst="rect">
            <a:avLst/>
          </a:prstGeom>
          <a:ln>
            <a:noFill/>
          </a:ln>
        </p:spPr>
      </p:pic>
      <p:sp>
        <p:nvSpPr>
          <p:cNvPr id="62" name="Isosceles Triangle 6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extLst>
              <a:ext uri="{FF2B5EF4-FFF2-40B4-BE49-F238E27FC236}">
                <a16:creationId xmlns:a16="http://schemas.microsoft.com/office/drawing/2014/main" id="{3C2317B1-6189-44B1-9A32-8D2FD0967458}"/>
              </a:ext>
            </a:extLst>
          </p:cNvPr>
          <p:cNvSpPr txBox="1"/>
          <p:nvPr/>
        </p:nvSpPr>
        <p:spPr>
          <a:xfrm>
            <a:off x="7906869" y="2070993"/>
            <a:ext cx="14433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amazing</a:t>
            </a:r>
          </a:p>
        </p:txBody>
      </p:sp>
      <p:pic>
        <p:nvPicPr>
          <p:cNvPr id="2" name="Picture 1" descr="Graphical user interface&#10;&#10;Description automatically generated">
            <a:extLst>
              <a:ext uri="{FF2B5EF4-FFF2-40B4-BE49-F238E27FC236}">
                <a16:creationId xmlns:a16="http://schemas.microsoft.com/office/drawing/2014/main" id="{B2AA638C-4DC8-FB38-EA1D-C8EB1808F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8573" y="406959"/>
            <a:ext cx="10745035" cy="6044082"/>
          </a:xfrm>
          <a:prstGeom prst="rect">
            <a:avLst/>
          </a:prstGeom>
        </p:spPr>
      </p:pic>
    </p:spTree>
    <p:extLst>
      <p:ext uri="{BB962C8B-B14F-4D97-AF65-F5344CB8AC3E}">
        <p14:creationId xmlns:p14="http://schemas.microsoft.com/office/powerpoint/2010/main" val="33041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E3D66-0DD0-804E-8D53-B64DCB833B5C}"/>
              </a:ext>
            </a:extLst>
          </p:cNvPr>
          <p:cNvSpPr>
            <a:spLocks noGrp="1"/>
          </p:cNvSpPr>
          <p:nvPr>
            <p:ph type="ctrTitle"/>
          </p:nvPr>
        </p:nvSpPr>
        <p:spPr/>
        <p:txBody>
          <a:bodyPr/>
          <a:lstStyle/>
          <a:p>
            <a:r>
              <a:rPr lang="en-GB" dirty="0"/>
              <a:t>How to choose and apply to the right University and course</a:t>
            </a:r>
            <a:endParaRPr lang="en-US" dirty="0"/>
          </a:p>
        </p:txBody>
      </p:sp>
      <p:sp>
        <p:nvSpPr>
          <p:cNvPr id="5" name="Subtitle 4">
            <a:extLst>
              <a:ext uri="{FF2B5EF4-FFF2-40B4-BE49-F238E27FC236}">
                <a16:creationId xmlns:a16="http://schemas.microsoft.com/office/drawing/2014/main" id="{70B9881C-4CF4-974A-93B9-D9A0EBEC648F}"/>
              </a:ext>
            </a:extLst>
          </p:cNvPr>
          <p:cNvSpPr>
            <a:spLocks noGrp="1"/>
          </p:cNvSpPr>
          <p:nvPr>
            <p:ph type="subTitle" idx="1"/>
          </p:nvPr>
        </p:nvSpPr>
        <p:spPr/>
        <p:txBody>
          <a:bodyPr>
            <a:normAutofit/>
          </a:bodyPr>
          <a:lstStyle/>
          <a:p>
            <a:r>
              <a:rPr lang="en-US" dirty="0"/>
              <a:t>Rob Rattray </a:t>
            </a:r>
          </a:p>
          <a:p>
            <a:endParaRPr lang="en-US" dirty="0"/>
          </a:p>
        </p:txBody>
      </p:sp>
    </p:spTree>
    <p:extLst>
      <p:ext uri="{BB962C8B-B14F-4D97-AF65-F5344CB8AC3E}">
        <p14:creationId xmlns:p14="http://schemas.microsoft.com/office/powerpoint/2010/main" val="49002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C957B-E6EB-6649-BB5A-969F41EEEF00}"/>
              </a:ext>
            </a:extLst>
          </p:cNvPr>
          <p:cNvSpPr>
            <a:spLocks noGrp="1"/>
          </p:cNvSpPr>
          <p:nvPr>
            <p:ph type="ctrTitle"/>
          </p:nvPr>
        </p:nvSpPr>
        <p:spPr/>
        <p:txBody>
          <a:bodyPr/>
          <a:lstStyle/>
          <a:p>
            <a:r>
              <a:rPr lang="en-US" dirty="0"/>
              <a:t>Terminology</a:t>
            </a:r>
          </a:p>
        </p:txBody>
      </p:sp>
      <p:sp>
        <p:nvSpPr>
          <p:cNvPr id="6" name="Text Placeholder 5">
            <a:extLst>
              <a:ext uri="{FF2B5EF4-FFF2-40B4-BE49-F238E27FC236}">
                <a16:creationId xmlns:a16="http://schemas.microsoft.com/office/drawing/2014/main" id="{C76F3CF7-0A25-7142-9BE8-F1EBB011DC5B}"/>
              </a:ext>
            </a:extLst>
          </p:cNvPr>
          <p:cNvSpPr>
            <a:spLocks noGrp="1"/>
          </p:cNvSpPr>
          <p:nvPr>
            <p:ph type="body" sz="quarter" idx="10"/>
          </p:nvPr>
        </p:nvSpPr>
        <p:spPr>
          <a:xfrm>
            <a:off x="490184" y="2166295"/>
            <a:ext cx="3863702" cy="3519286"/>
          </a:xfrm>
        </p:spPr>
        <p:txBody>
          <a:bodyPr>
            <a:normAutofit fontScale="85000" lnSpcReduction="10000"/>
          </a:bodyPr>
          <a:lstStyle/>
          <a:p>
            <a:pPr marL="342900" indent="-342900">
              <a:lnSpc>
                <a:spcPct val="110000"/>
              </a:lnSpc>
              <a:buFont typeface="Arial" panose="020B0604020202020204" pitchFamily="34" charset="0"/>
              <a:buChar char="•"/>
            </a:pPr>
            <a:r>
              <a:rPr lang="en-GB" dirty="0"/>
              <a:t>UCAS 					</a:t>
            </a:r>
          </a:p>
          <a:p>
            <a:pPr marL="342900" indent="-342900">
              <a:lnSpc>
                <a:spcPct val="110000"/>
              </a:lnSpc>
              <a:buFont typeface="Arial" panose="020B0604020202020204" pitchFamily="34" charset="0"/>
              <a:buChar char="•"/>
            </a:pPr>
            <a:r>
              <a:rPr lang="en-GB" dirty="0"/>
              <a:t>Undergraduate/ Foundation</a:t>
            </a:r>
          </a:p>
          <a:p>
            <a:pPr marL="342900" indent="-342900">
              <a:lnSpc>
                <a:spcPct val="110000"/>
              </a:lnSpc>
              <a:buFont typeface="Arial" panose="020B0604020202020204" pitchFamily="34" charset="0"/>
              <a:buChar char="•"/>
            </a:pPr>
            <a:endParaRPr lang="en-GB" dirty="0"/>
          </a:p>
          <a:p>
            <a:pPr marL="342900" indent="-342900">
              <a:lnSpc>
                <a:spcPct val="110000"/>
              </a:lnSpc>
              <a:buFont typeface="Arial" panose="020B0604020202020204" pitchFamily="34" charset="0"/>
              <a:buChar char="•"/>
            </a:pPr>
            <a:r>
              <a:rPr lang="en-GB" dirty="0"/>
              <a:t>Integrated Masters</a:t>
            </a:r>
          </a:p>
          <a:p>
            <a:pPr marL="342900" indent="-342900">
              <a:lnSpc>
                <a:spcPct val="110000"/>
              </a:lnSpc>
              <a:buFont typeface="Arial" panose="020B0604020202020204" pitchFamily="34" charset="0"/>
              <a:buChar char="•"/>
            </a:pPr>
            <a:endParaRPr lang="en-GB" dirty="0"/>
          </a:p>
          <a:p>
            <a:pPr marL="342900" indent="-342900">
              <a:lnSpc>
                <a:spcPct val="110000"/>
              </a:lnSpc>
              <a:buFont typeface="Arial" panose="020B0604020202020204" pitchFamily="34" charset="0"/>
              <a:buChar char="•"/>
            </a:pPr>
            <a:r>
              <a:rPr lang="en-GB" dirty="0"/>
              <a:t>Sandwich</a:t>
            </a:r>
          </a:p>
          <a:p>
            <a:pPr marL="342900" indent="-342900">
              <a:lnSpc>
                <a:spcPct val="110000"/>
              </a:lnSpc>
              <a:buFont typeface="Arial" panose="020B0604020202020204" pitchFamily="34" charset="0"/>
              <a:buChar char="•"/>
            </a:pPr>
            <a:endParaRPr lang="en-GB" dirty="0"/>
          </a:p>
          <a:p>
            <a:pPr marL="342900" indent="-342900">
              <a:lnSpc>
                <a:spcPct val="110000"/>
              </a:lnSpc>
              <a:buFont typeface="Arial" panose="020B0604020202020204" pitchFamily="34" charset="0"/>
              <a:buChar char="•"/>
            </a:pPr>
            <a:r>
              <a:rPr lang="en-GB" dirty="0"/>
              <a:t>Validation</a:t>
            </a:r>
          </a:p>
          <a:p>
            <a:pPr marL="342900" indent="-342900">
              <a:lnSpc>
                <a:spcPct val="110000"/>
              </a:lnSpc>
              <a:buFont typeface="Arial" panose="020B0604020202020204" pitchFamily="34" charset="0"/>
              <a:buChar char="•"/>
            </a:pPr>
            <a:r>
              <a:rPr lang="en-GB" dirty="0"/>
              <a:t>Accreditation</a:t>
            </a:r>
          </a:p>
          <a:p>
            <a:pPr marL="342900" indent="-342900">
              <a:lnSpc>
                <a:spcPct val="110000"/>
              </a:lnSpc>
              <a:buFont typeface="Arial" panose="020B0604020202020204" pitchFamily="34" charset="0"/>
              <a:buChar char="•"/>
            </a:pPr>
            <a:endParaRPr lang="en-GB" dirty="0"/>
          </a:p>
          <a:p>
            <a:pPr marL="342900" indent="-342900">
              <a:lnSpc>
                <a:spcPct val="110000"/>
              </a:lnSpc>
              <a:buFont typeface="Arial" panose="020B0604020202020204" pitchFamily="34" charset="0"/>
              <a:buChar char="•"/>
            </a:pPr>
            <a:endParaRPr lang="en-GB" dirty="0"/>
          </a:p>
          <a:p>
            <a:pPr marL="342900" indent="-342900">
              <a:lnSpc>
                <a:spcPct val="110000"/>
              </a:lnSpc>
              <a:buFont typeface="Arial" panose="020B0604020202020204" pitchFamily="34" charset="0"/>
              <a:buChar char="•"/>
            </a:pPr>
            <a:endParaRPr lang="en-GB" dirty="0"/>
          </a:p>
          <a:p>
            <a:pPr>
              <a:lnSpc>
                <a:spcPct val="110000"/>
              </a:lnSpc>
            </a:pPr>
            <a:endParaRPr lang="en-GB" dirty="0"/>
          </a:p>
        </p:txBody>
      </p:sp>
      <p:sp>
        <p:nvSpPr>
          <p:cNvPr id="3" name="TextBox 2">
            <a:extLst>
              <a:ext uri="{FF2B5EF4-FFF2-40B4-BE49-F238E27FC236}">
                <a16:creationId xmlns:a16="http://schemas.microsoft.com/office/drawing/2014/main" id="{3FD86CB0-45F8-4221-8884-A0BFC7C28E88}"/>
              </a:ext>
            </a:extLst>
          </p:cNvPr>
          <p:cNvSpPr txBox="1"/>
          <p:nvPr/>
        </p:nvSpPr>
        <p:spPr>
          <a:xfrm>
            <a:off x="5394121" y="2097248"/>
            <a:ext cx="4228051" cy="2031325"/>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Russell Group</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Conservatoires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Research Intensive</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Post-92/ New</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Newer</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Private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F.E. Colleges</a:t>
            </a:r>
          </a:p>
        </p:txBody>
      </p:sp>
    </p:spTree>
    <p:extLst>
      <p:ext uri="{BB962C8B-B14F-4D97-AF65-F5344CB8AC3E}">
        <p14:creationId xmlns:p14="http://schemas.microsoft.com/office/powerpoint/2010/main" val="1673065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7FEA-9B54-45E1-BA50-8A9C99DF2594}"/>
              </a:ext>
            </a:extLst>
          </p:cNvPr>
          <p:cNvSpPr>
            <a:spLocks noGrp="1"/>
          </p:cNvSpPr>
          <p:nvPr>
            <p:ph type="ctrTitle"/>
          </p:nvPr>
        </p:nvSpPr>
        <p:spPr/>
        <p:txBody>
          <a:bodyPr/>
          <a:lstStyle/>
          <a:p>
            <a:r>
              <a:rPr lang="en-GB" dirty="0"/>
              <a:t>The UCAS form - deadlines</a:t>
            </a:r>
          </a:p>
        </p:txBody>
      </p:sp>
      <p:sp>
        <p:nvSpPr>
          <p:cNvPr id="3" name="Text Placeholder 2">
            <a:extLst>
              <a:ext uri="{FF2B5EF4-FFF2-40B4-BE49-F238E27FC236}">
                <a16:creationId xmlns:a16="http://schemas.microsoft.com/office/drawing/2014/main" id="{88286F01-D6A1-4304-8070-9099BC176E35}"/>
              </a:ext>
            </a:extLst>
          </p:cNvPr>
          <p:cNvSpPr>
            <a:spLocks noGrp="1"/>
          </p:cNvSpPr>
          <p:nvPr>
            <p:ph type="body" sz="quarter" idx="10"/>
          </p:nvPr>
        </p:nvSpPr>
        <p:spPr/>
        <p:txBody>
          <a:bodyPr/>
          <a:lstStyle/>
          <a:p>
            <a:pPr marL="342900" indent="-342900">
              <a:buFont typeface="Arial" panose="020B0604020202020204" pitchFamily="34" charset="0"/>
              <a:buChar char="•"/>
            </a:pPr>
            <a:r>
              <a:rPr lang="en-GB" dirty="0"/>
              <a:t>Music and some Conservatoires – 1</a:t>
            </a:r>
            <a:r>
              <a:rPr lang="en-GB" baseline="30000" dirty="0"/>
              <a:t>st</a:t>
            </a:r>
            <a:r>
              <a:rPr lang="en-GB" dirty="0"/>
              <a:t> October</a:t>
            </a:r>
          </a:p>
          <a:p>
            <a:pPr marL="342900" indent="-342900">
              <a:buFont typeface="Arial" panose="020B0604020202020204" pitchFamily="34" charset="0"/>
              <a:buChar char="•"/>
            </a:pPr>
            <a:r>
              <a:rPr lang="en-GB" dirty="0"/>
              <a:t>Oxbridge/ Medicine/ Veterinary Medicine/ Dentistry – 15</a:t>
            </a:r>
            <a:r>
              <a:rPr lang="en-GB" baseline="30000" dirty="0"/>
              <a:t>th</a:t>
            </a:r>
            <a:r>
              <a:rPr lang="en-GB" dirty="0"/>
              <a:t> October</a:t>
            </a:r>
          </a:p>
          <a:p>
            <a:pPr marL="342900" indent="-342900">
              <a:buFont typeface="Arial" panose="020B0604020202020204" pitchFamily="34" charset="0"/>
              <a:buChar char="•"/>
            </a:pPr>
            <a:r>
              <a:rPr lang="en-GB" dirty="0"/>
              <a:t>Majority of courses – 30</a:t>
            </a:r>
            <a:r>
              <a:rPr lang="en-GB" baseline="30000" dirty="0"/>
              <a:t>th</a:t>
            </a:r>
            <a:r>
              <a:rPr lang="en-GB" dirty="0"/>
              <a:t> January</a:t>
            </a:r>
          </a:p>
          <a:p>
            <a:pPr marL="342900" indent="-342900">
              <a:buFont typeface="Arial" panose="020B0604020202020204" pitchFamily="34" charset="0"/>
              <a:buChar char="•"/>
            </a:pPr>
            <a:r>
              <a:rPr lang="en-GB" dirty="0"/>
              <a:t>Final decisions from HEI’s – 2</a:t>
            </a:r>
            <a:r>
              <a:rPr lang="en-GB" baseline="30000" dirty="0"/>
              <a:t>nd</a:t>
            </a:r>
            <a:r>
              <a:rPr lang="en-GB" dirty="0"/>
              <a:t> May</a:t>
            </a:r>
          </a:p>
          <a:p>
            <a:pPr marL="342900" indent="-342900">
              <a:buFont typeface="Arial" panose="020B0604020202020204" pitchFamily="34" charset="0"/>
              <a:buChar char="•"/>
            </a:pPr>
            <a:r>
              <a:rPr lang="en-GB" dirty="0"/>
              <a:t>A level Results Day – 14</a:t>
            </a:r>
            <a:r>
              <a:rPr lang="en-GB" baseline="30000" dirty="0"/>
              <a:t>th</a:t>
            </a:r>
            <a:r>
              <a:rPr lang="en-GB" dirty="0"/>
              <a:t> August</a:t>
            </a:r>
          </a:p>
        </p:txBody>
      </p:sp>
    </p:spTree>
    <p:extLst>
      <p:ext uri="{BB962C8B-B14F-4D97-AF65-F5344CB8AC3E}">
        <p14:creationId xmlns:p14="http://schemas.microsoft.com/office/powerpoint/2010/main" val="364354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4DC8-5BCF-4250-A925-8700D51E91C8}"/>
              </a:ext>
            </a:extLst>
          </p:cNvPr>
          <p:cNvSpPr>
            <a:spLocks noGrp="1"/>
          </p:cNvSpPr>
          <p:nvPr>
            <p:ph type="ctrTitle"/>
          </p:nvPr>
        </p:nvSpPr>
        <p:spPr/>
        <p:txBody>
          <a:bodyPr/>
          <a:lstStyle/>
          <a:p>
            <a:r>
              <a:rPr lang="en-GB" dirty="0"/>
              <a:t>The UCAS form</a:t>
            </a:r>
          </a:p>
        </p:txBody>
      </p:sp>
      <p:sp>
        <p:nvSpPr>
          <p:cNvPr id="3" name="Text Placeholder 2">
            <a:extLst>
              <a:ext uri="{FF2B5EF4-FFF2-40B4-BE49-F238E27FC236}">
                <a16:creationId xmlns:a16="http://schemas.microsoft.com/office/drawing/2014/main" id="{43ACF27C-825B-4196-BDC5-20EDF9CB332A}"/>
              </a:ext>
            </a:extLst>
          </p:cNvPr>
          <p:cNvSpPr>
            <a:spLocks noGrp="1"/>
          </p:cNvSpPr>
          <p:nvPr>
            <p:ph type="body" sz="quarter" idx="10"/>
          </p:nvPr>
        </p:nvSpPr>
        <p:spPr/>
        <p:txBody>
          <a:bodyPr/>
          <a:lstStyle/>
          <a:p>
            <a:pPr marL="342900" indent="-342900">
              <a:buFont typeface="Arial" panose="020B0604020202020204" pitchFamily="34" charset="0"/>
              <a:buChar char="•"/>
            </a:pPr>
            <a:r>
              <a:rPr lang="en-GB" dirty="0"/>
              <a:t>Personal details</a:t>
            </a:r>
          </a:p>
          <a:p>
            <a:pPr marL="342900" indent="-342900">
              <a:buFont typeface="Arial" panose="020B0604020202020204" pitchFamily="34" charset="0"/>
              <a:buChar char="•"/>
            </a:pPr>
            <a:r>
              <a:rPr lang="en-GB" dirty="0"/>
              <a:t>Choices</a:t>
            </a:r>
          </a:p>
          <a:p>
            <a:pPr marL="342900" indent="-342900">
              <a:buFont typeface="Arial" panose="020B0604020202020204" pitchFamily="34" charset="0"/>
              <a:buChar char="•"/>
            </a:pPr>
            <a:r>
              <a:rPr lang="en-GB" dirty="0"/>
              <a:t>Qualifications</a:t>
            </a:r>
          </a:p>
          <a:p>
            <a:pPr marL="342900" indent="-342900">
              <a:buFont typeface="Arial" panose="020B0604020202020204" pitchFamily="34" charset="0"/>
              <a:buChar char="•"/>
            </a:pPr>
            <a:r>
              <a:rPr lang="en-GB" dirty="0"/>
              <a:t>Personal Statement</a:t>
            </a:r>
          </a:p>
          <a:p>
            <a:pPr marL="342900" indent="-342900">
              <a:buFont typeface="Arial" panose="020B0604020202020204" pitchFamily="34" charset="0"/>
              <a:buChar char="•"/>
            </a:pPr>
            <a:r>
              <a:rPr lang="en-GB" dirty="0"/>
              <a:t>Reference</a:t>
            </a:r>
          </a:p>
        </p:txBody>
      </p:sp>
    </p:spTree>
    <p:extLst>
      <p:ext uri="{BB962C8B-B14F-4D97-AF65-F5344CB8AC3E}">
        <p14:creationId xmlns:p14="http://schemas.microsoft.com/office/powerpoint/2010/main" val="3240825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4E4D-257D-6C44-AA30-32EC749DDD1F}"/>
              </a:ext>
            </a:extLst>
          </p:cNvPr>
          <p:cNvSpPr>
            <a:spLocks noGrp="1"/>
          </p:cNvSpPr>
          <p:nvPr>
            <p:ph type="ctrTitle"/>
          </p:nvPr>
        </p:nvSpPr>
        <p:spPr/>
        <p:txBody>
          <a:bodyPr/>
          <a:lstStyle/>
          <a:p>
            <a:r>
              <a:rPr lang="en-US" dirty="0"/>
              <a:t>Choices</a:t>
            </a:r>
          </a:p>
        </p:txBody>
      </p:sp>
      <p:sp>
        <p:nvSpPr>
          <p:cNvPr id="3" name="Text Placeholder 2">
            <a:extLst>
              <a:ext uri="{FF2B5EF4-FFF2-40B4-BE49-F238E27FC236}">
                <a16:creationId xmlns:a16="http://schemas.microsoft.com/office/drawing/2014/main" id="{86A82911-6DFB-8F44-A285-2B6BAA31A9D6}"/>
              </a:ext>
            </a:extLst>
          </p:cNvPr>
          <p:cNvSpPr>
            <a:spLocks noGrp="1"/>
          </p:cNvSpPr>
          <p:nvPr>
            <p:ph type="body" sz="quarter" idx="10"/>
          </p:nvPr>
        </p:nvSpPr>
        <p:spPr/>
        <p:txBody>
          <a:bodyPr>
            <a:normAutofit fontScale="85000" lnSpcReduction="20000"/>
          </a:bodyPr>
          <a:lstStyle/>
          <a:p>
            <a:pPr marL="342900" indent="-342900">
              <a:buFont typeface="Arial" panose="020B0604020202020204" pitchFamily="34" charset="0"/>
              <a:buChar char="•"/>
            </a:pPr>
            <a:r>
              <a:rPr lang="en-GB" dirty="0"/>
              <a:t>5 options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50,000 different undergraduate degrees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395 institutions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Grades/ Points</a:t>
            </a:r>
          </a:p>
          <a:p>
            <a:pPr marL="342900" indent="-342900">
              <a:buFont typeface="Arial" panose="020B0604020202020204" pitchFamily="34" charset="0"/>
              <a:buChar char="•"/>
            </a:pPr>
            <a:r>
              <a:rPr lang="en-GB" dirty="0"/>
              <a:t>Contextual offers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Courses – BA/BSc/BMus/BEng/MSc/MEng</a:t>
            </a:r>
          </a:p>
          <a:p>
            <a:pPr marL="342900" indent="-342900">
              <a:buFont typeface="Arial" panose="020B0604020202020204" pitchFamily="34" charset="0"/>
              <a:buChar char="•"/>
            </a:pPr>
            <a:r>
              <a:rPr lang="en-GB" dirty="0"/>
              <a:t>Accreditation – BPS/ ACCA etc</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4289321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C4C0-D61C-48AE-BBD2-BB015D6AF155}"/>
              </a:ext>
            </a:extLst>
          </p:cNvPr>
          <p:cNvSpPr>
            <a:spLocks noGrp="1"/>
          </p:cNvSpPr>
          <p:nvPr>
            <p:ph type="ctrTitle"/>
          </p:nvPr>
        </p:nvSpPr>
        <p:spPr>
          <a:xfrm>
            <a:off x="490185" y="476250"/>
            <a:ext cx="10258326" cy="1315008"/>
          </a:xfrm>
        </p:spPr>
        <p:txBody>
          <a:bodyPr/>
          <a:lstStyle/>
          <a:p>
            <a:r>
              <a:rPr lang="en-GB" dirty="0"/>
              <a:t>Grades and Points</a:t>
            </a:r>
          </a:p>
        </p:txBody>
      </p:sp>
      <p:pic>
        <p:nvPicPr>
          <p:cNvPr id="4" name="Picture 3">
            <a:extLst>
              <a:ext uri="{FF2B5EF4-FFF2-40B4-BE49-F238E27FC236}">
                <a16:creationId xmlns:a16="http://schemas.microsoft.com/office/drawing/2014/main" id="{869AC2B6-43E2-4905-9A84-4BAA6E2E44BB}"/>
              </a:ext>
            </a:extLst>
          </p:cNvPr>
          <p:cNvPicPr>
            <a:picLocks noChangeAspect="1"/>
          </p:cNvPicPr>
          <p:nvPr/>
        </p:nvPicPr>
        <p:blipFill>
          <a:blip r:embed="rId2"/>
          <a:stretch>
            <a:fillRect/>
          </a:stretch>
        </p:blipFill>
        <p:spPr>
          <a:xfrm>
            <a:off x="3023349" y="2072522"/>
            <a:ext cx="6145301" cy="2712955"/>
          </a:xfrm>
          <a:prstGeom prst="rect">
            <a:avLst/>
          </a:prstGeom>
        </p:spPr>
      </p:pic>
      <p:sp>
        <p:nvSpPr>
          <p:cNvPr id="3" name="Text Placeholder 2">
            <a:extLst>
              <a:ext uri="{FF2B5EF4-FFF2-40B4-BE49-F238E27FC236}">
                <a16:creationId xmlns:a16="http://schemas.microsoft.com/office/drawing/2014/main" id="{CF29EB2C-D83C-4D38-9333-72B3F22C9168}"/>
              </a:ext>
            </a:extLst>
          </p:cNvPr>
          <p:cNvSpPr>
            <a:spLocks noGrp="1"/>
          </p:cNvSpPr>
          <p:nvPr>
            <p:ph type="body" sz="quarter" idx="10"/>
          </p:nvPr>
        </p:nvSpPr>
        <p:spPr>
          <a:xfrm>
            <a:off x="402260" y="1812230"/>
            <a:ext cx="10259082" cy="3519286"/>
          </a:xfrm>
        </p:spPr>
        <p:txBody>
          <a:bodyPr/>
          <a:lstStyle/>
          <a:p>
            <a:endParaRPr lang="en-GB" dirty="0"/>
          </a:p>
        </p:txBody>
      </p:sp>
    </p:spTree>
    <p:extLst>
      <p:ext uri="{BB962C8B-B14F-4D97-AF65-F5344CB8AC3E}">
        <p14:creationId xmlns:p14="http://schemas.microsoft.com/office/powerpoint/2010/main" val="240735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B39AD-B044-8C47-864C-6C545502A8FB}"/>
              </a:ext>
            </a:extLst>
          </p:cNvPr>
          <p:cNvSpPr>
            <a:spLocks noGrp="1"/>
          </p:cNvSpPr>
          <p:nvPr>
            <p:ph type="ctrTitle"/>
          </p:nvPr>
        </p:nvSpPr>
        <p:spPr/>
        <p:txBody>
          <a:bodyPr/>
          <a:lstStyle/>
          <a:p>
            <a:r>
              <a:rPr lang="en-US" dirty="0"/>
              <a:t>Choosing… </a:t>
            </a:r>
          </a:p>
        </p:txBody>
      </p:sp>
      <p:sp>
        <p:nvSpPr>
          <p:cNvPr id="5" name="Text Placeholder 4">
            <a:extLst>
              <a:ext uri="{FF2B5EF4-FFF2-40B4-BE49-F238E27FC236}">
                <a16:creationId xmlns:a16="http://schemas.microsoft.com/office/drawing/2014/main" id="{F4D11290-C0B6-804E-8075-06B13405C1F6}"/>
              </a:ext>
            </a:extLst>
          </p:cNvPr>
          <p:cNvSpPr>
            <a:spLocks noGrp="1"/>
          </p:cNvSpPr>
          <p:nvPr>
            <p:ph type="body" sz="quarter" idx="10"/>
          </p:nvPr>
        </p:nvSpPr>
        <p:spPr/>
        <p:txBody>
          <a:bodyPr>
            <a:normAutofit fontScale="77500" lnSpcReduction="20000"/>
          </a:bodyPr>
          <a:lstStyle/>
          <a:p>
            <a:pPr marL="342900" indent="-342900">
              <a:buFont typeface="Arial" panose="020B0604020202020204" pitchFamily="34" charset="0"/>
              <a:buChar char="•"/>
            </a:pPr>
            <a:r>
              <a:rPr lang="da-DK" dirty="0"/>
              <a:t>Course</a:t>
            </a:r>
          </a:p>
          <a:p>
            <a:pPr marL="342900" indent="-342900">
              <a:buFont typeface="Arial" panose="020B0604020202020204" pitchFamily="34" charset="0"/>
              <a:buChar char="•"/>
            </a:pPr>
            <a:r>
              <a:rPr lang="da-DK" dirty="0"/>
              <a:t>Location</a:t>
            </a:r>
          </a:p>
          <a:p>
            <a:pPr marL="342900" indent="-342900">
              <a:buFont typeface="Arial" panose="020B0604020202020204" pitchFamily="34" charset="0"/>
              <a:buChar char="•"/>
            </a:pPr>
            <a:r>
              <a:rPr lang="da-DK" dirty="0"/>
              <a:t>Size</a:t>
            </a:r>
          </a:p>
          <a:p>
            <a:pPr marL="342900" indent="-342900">
              <a:buFont typeface="Arial" panose="020B0604020202020204" pitchFamily="34" charset="0"/>
              <a:buChar char="•"/>
            </a:pPr>
            <a:r>
              <a:rPr lang="da-DK" dirty="0"/>
              <a:t>Cohort</a:t>
            </a:r>
          </a:p>
          <a:p>
            <a:pPr marL="342900" indent="-342900">
              <a:buFont typeface="Arial" panose="020B0604020202020204" pitchFamily="34" charset="0"/>
              <a:buChar char="•"/>
            </a:pPr>
            <a:r>
              <a:rPr lang="da-DK" dirty="0"/>
              <a:t>League tables</a:t>
            </a:r>
          </a:p>
          <a:p>
            <a:pPr marL="342900" indent="-342900">
              <a:buFont typeface="Arial" panose="020B0604020202020204" pitchFamily="34" charset="0"/>
              <a:buChar char="•"/>
            </a:pPr>
            <a:r>
              <a:rPr lang="da-DK" dirty="0"/>
              <a:t>TEF</a:t>
            </a:r>
          </a:p>
          <a:p>
            <a:pPr marL="342900" indent="-342900">
              <a:buFont typeface="Arial" panose="020B0604020202020204" pitchFamily="34" charset="0"/>
              <a:buChar char="•"/>
            </a:pPr>
            <a:r>
              <a:rPr lang="da-DK" dirty="0"/>
              <a:t>Research</a:t>
            </a:r>
          </a:p>
          <a:p>
            <a:pPr marL="342900" indent="-342900">
              <a:buFont typeface="Arial" panose="020B0604020202020204" pitchFamily="34" charset="0"/>
              <a:buChar char="•"/>
            </a:pPr>
            <a:r>
              <a:rPr lang="da-DK" dirty="0"/>
              <a:t>Deferred entry</a:t>
            </a:r>
          </a:p>
          <a:p>
            <a:pPr marL="342900" indent="-342900">
              <a:buFont typeface="Arial" panose="020B0604020202020204" pitchFamily="34" charset="0"/>
              <a:buChar char="•"/>
            </a:pPr>
            <a:r>
              <a:rPr lang="da-DK" dirty="0"/>
              <a:t>Modern Culture</a:t>
            </a:r>
          </a:p>
          <a:p>
            <a:pPr marL="342900" indent="-342900">
              <a:buFont typeface="Arial" panose="020B0604020202020204" pitchFamily="34" charset="0"/>
              <a:buChar char="•"/>
            </a:pPr>
            <a:r>
              <a:rPr lang="da-DK" dirty="0"/>
              <a:t>Media Studies</a:t>
            </a:r>
          </a:p>
          <a:p>
            <a:pPr marL="342900" indent="-342900">
              <a:buFont typeface="Arial" panose="020B0604020202020204" pitchFamily="34" charset="0"/>
              <a:buChar char="•"/>
            </a:pPr>
            <a:r>
              <a:rPr lang="da-DK" dirty="0"/>
              <a:t>Comfortable Subjects</a:t>
            </a:r>
          </a:p>
          <a:p>
            <a:pPr marL="342900" indent="-342900">
              <a:buFont typeface="Arial" panose="020B0604020202020204" pitchFamily="34" charset="0"/>
              <a:buChar char="•"/>
            </a:pPr>
            <a:r>
              <a:rPr lang="da-DK" dirty="0"/>
              <a:t>Uncertainty of choices</a:t>
            </a:r>
          </a:p>
        </p:txBody>
      </p:sp>
    </p:spTree>
    <p:extLst>
      <p:ext uri="{BB962C8B-B14F-4D97-AF65-F5344CB8AC3E}">
        <p14:creationId xmlns:p14="http://schemas.microsoft.com/office/powerpoint/2010/main" val="3632596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BB69E-9CA7-9841-B1D7-9DE25492598B}"/>
              </a:ext>
            </a:extLst>
          </p:cNvPr>
          <p:cNvSpPr>
            <a:spLocks noGrp="1"/>
          </p:cNvSpPr>
          <p:nvPr>
            <p:ph type="ctrTitle"/>
          </p:nvPr>
        </p:nvSpPr>
        <p:spPr/>
        <p:txBody>
          <a:bodyPr/>
          <a:lstStyle/>
          <a:p>
            <a:r>
              <a:rPr lang="en-US" dirty="0"/>
              <a:t>Non-traditional/ Vocational </a:t>
            </a:r>
          </a:p>
        </p:txBody>
      </p:sp>
      <p:sp>
        <p:nvSpPr>
          <p:cNvPr id="6" name="Text Placeholder 5">
            <a:extLst>
              <a:ext uri="{FF2B5EF4-FFF2-40B4-BE49-F238E27FC236}">
                <a16:creationId xmlns:a16="http://schemas.microsoft.com/office/drawing/2014/main" id="{FB8D3DD9-FA2E-5B4A-AB5E-6991A1DF4835}"/>
              </a:ext>
            </a:extLst>
          </p:cNvPr>
          <p:cNvSpPr>
            <a:spLocks noGrp="1"/>
          </p:cNvSpPr>
          <p:nvPr>
            <p:ph type="body" sz="quarter" idx="10"/>
          </p:nvPr>
        </p:nvSpPr>
        <p:spPr/>
        <p:txBody>
          <a:bodyPr>
            <a:normAutofit/>
          </a:bodyPr>
          <a:lstStyle/>
          <a:p>
            <a:pPr marL="342900" indent="-342900">
              <a:lnSpc>
                <a:spcPct val="120000"/>
              </a:lnSpc>
              <a:buFont typeface="Arial" panose="020B0604020202020204" pitchFamily="34" charset="0"/>
              <a:buChar char="•"/>
            </a:pPr>
            <a:r>
              <a:rPr lang="en-GB" b="1" dirty="0"/>
              <a:t>Digital Security</a:t>
            </a:r>
          </a:p>
          <a:p>
            <a:pPr marL="342900" indent="-342900">
              <a:lnSpc>
                <a:spcPct val="120000"/>
              </a:lnSpc>
              <a:buFont typeface="Arial" panose="020B0604020202020204" pitchFamily="34" charset="0"/>
              <a:buChar char="•"/>
            </a:pPr>
            <a:r>
              <a:rPr lang="en-GB" b="1" dirty="0"/>
              <a:t>Landscape Architecture and Design</a:t>
            </a:r>
            <a:endParaRPr lang="en-GB" dirty="0"/>
          </a:p>
          <a:p>
            <a:pPr marL="342900" indent="-342900">
              <a:lnSpc>
                <a:spcPct val="120000"/>
              </a:lnSpc>
              <a:buFont typeface="Arial" panose="020B0604020202020204" pitchFamily="34" charset="0"/>
              <a:buChar char="•"/>
            </a:pPr>
            <a:r>
              <a:rPr lang="en-GB" b="1" dirty="0"/>
              <a:t>Data Science</a:t>
            </a:r>
          </a:p>
          <a:p>
            <a:pPr marL="342900" indent="-342900">
              <a:lnSpc>
                <a:spcPct val="120000"/>
              </a:lnSpc>
              <a:buFont typeface="Arial" panose="020B0604020202020204" pitchFamily="34" charset="0"/>
              <a:buChar char="•"/>
            </a:pPr>
            <a:r>
              <a:rPr lang="en-GB" b="1" dirty="0"/>
              <a:t>Child Development and </a:t>
            </a:r>
            <a:r>
              <a:rPr lang="en-GB" b="1" dirty="0" err="1"/>
              <a:t>Playwork</a:t>
            </a:r>
            <a:endParaRPr lang="en-GB" b="1" dirty="0"/>
          </a:p>
          <a:p>
            <a:pPr marL="342900" indent="-342900">
              <a:lnSpc>
                <a:spcPct val="120000"/>
              </a:lnSpc>
              <a:buFont typeface="Arial" panose="020B0604020202020204" pitchFamily="34" charset="0"/>
              <a:buChar char="•"/>
            </a:pPr>
            <a:r>
              <a:rPr lang="en-GB" b="1" dirty="0"/>
              <a:t>Events Management</a:t>
            </a:r>
          </a:p>
          <a:p>
            <a:pPr marL="342900" indent="-342900">
              <a:lnSpc>
                <a:spcPct val="120000"/>
              </a:lnSpc>
              <a:buFont typeface="Arial" panose="020B0604020202020204" pitchFamily="34" charset="0"/>
              <a:buChar char="•"/>
            </a:pPr>
            <a:r>
              <a:rPr lang="en-GB" b="1" dirty="0"/>
              <a:t>Sports Business Management</a:t>
            </a:r>
          </a:p>
          <a:p>
            <a:pPr>
              <a:lnSpc>
                <a:spcPct val="120000"/>
              </a:lnSpc>
            </a:pPr>
            <a:endParaRPr lang="en-GB" dirty="0"/>
          </a:p>
        </p:txBody>
      </p:sp>
    </p:spTree>
    <p:extLst>
      <p:ext uri="{BB962C8B-B14F-4D97-AF65-F5344CB8AC3E}">
        <p14:creationId xmlns:p14="http://schemas.microsoft.com/office/powerpoint/2010/main" val="2047513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B39AD-B044-8C47-864C-6C545502A8FB}"/>
              </a:ext>
            </a:extLst>
          </p:cNvPr>
          <p:cNvSpPr>
            <a:spLocks noGrp="1"/>
          </p:cNvSpPr>
          <p:nvPr>
            <p:ph type="ctrTitle"/>
          </p:nvPr>
        </p:nvSpPr>
        <p:spPr/>
        <p:txBody>
          <a:bodyPr/>
          <a:lstStyle/>
          <a:p>
            <a:r>
              <a:rPr lang="en-US" dirty="0"/>
              <a:t>Personal Statement</a:t>
            </a:r>
          </a:p>
        </p:txBody>
      </p:sp>
      <p:sp>
        <p:nvSpPr>
          <p:cNvPr id="5" name="Text Placeholder 4">
            <a:extLst>
              <a:ext uri="{FF2B5EF4-FFF2-40B4-BE49-F238E27FC236}">
                <a16:creationId xmlns:a16="http://schemas.microsoft.com/office/drawing/2014/main" id="{F4D11290-C0B6-804E-8075-06B13405C1F6}"/>
              </a:ext>
            </a:extLst>
          </p:cNvPr>
          <p:cNvSpPr>
            <a:spLocks noGrp="1"/>
          </p:cNvSpPr>
          <p:nvPr>
            <p:ph type="body" sz="quarter" idx="10"/>
          </p:nvPr>
        </p:nvSpPr>
        <p:spPr/>
        <p:txBody>
          <a:bodyPr>
            <a:normAutofit lnSpcReduction="10000"/>
          </a:bodyPr>
          <a:lstStyle/>
          <a:p>
            <a:pPr>
              <a:lnSpc>
                <a:spcPct val="80000"/>
              </a:lnSpc>
              <a:buFont typeface="Arial" pitchFamily="34" charset="0"/>
              <a:buChar char="•"/>
            </a:pPr>
            <a:r>
              <a:rPr lang="en-US" dirty="0"/>
              <a:t>Why do you want to do this course?</a:t>
            </a:r>
          </a:p>
          <a:p>
            <a:pPr>
              <a:lnSpc>
                <a:spcPct val="80000"/>
              </a:lnSpc>
              <a:buFont typeface="Arial" pitchFamily="34" charset="0"/>
              <a:buChar char="•"/>
            </a:pPr>
            <a:r>
              <a:rPr lang="en-US" dirty="0"/>
              <a:t>How have you selected these courses?</a:t>
            </a:r>
          </a:p>
          <a:p>
            <a:pPr>
              <a:lnSpc>
                <a:spcPct val="80000"/>
              </a:lnSpc>
              <a:buFont typeface="Arial" pitchFamily="34" charset="0"/>
              <a:buChar char="•"/>
            </a:pPr>
            <a:r>
              <a:rPr lang="en-US" dirty="0"/>
              <a:t>What do you hope to gain from this course?</a:t>
            </a:r>
          </a:p>
          <a:p>
            <a:pPr>
              <a:lnSpc>
                <a:spcPct val="80000"/>
              </a:lnSpc>
              <a:buFont typeface="Arial" pitchFamily="34" charset="0"/>
              <a:buChar char="•"/>
            </a:pPr>
            <a:r>
              <a:rPr lang="en-US" dirty="0"/>
              <a:t>Do you have career aspirations?</a:t>
            </a:r>
          </a:p>
          <a:p>
            <a:pPr>
              <a:lnSpc>
                <a:spcPct val="80000"/>
              </a:lnSpc>
              <a:buFont typeface="Arial" pitchFamily="34" charset="0"/>
              <a:buChar char="•"/>
            </a:pPr>
            <a:r>
              <a:rPr lang="en-US" dirty="0"/>
              <a:t>Do you have the relevant experience?</a:t>
            </a:r>
          </a:p>
          <a:p>
            <a:pPr>
              <a:lnSpc>
                <a:spcPct val="80000"/>
              </a:lnSpc>
              <a:buFont typeface="Arial" pitchFamily="34" charset="0"/>
              <a:buChar char="•"/>
            </a:pPr>
            <a:r>
              <a:rPr lang="en-US" dirty="0"/>
              <a:t>What are your interests?</a:t>
            </a:r>
          </a:p>
          <a:p>
            <a:pPr>
              <a:lnSpc>
                <a:spcPct val="80000"/>
              </a:lnSpc>
              <a:buFont typeface="Arial" pitchFamily="34" charset="0"/>
              <a:buChar char="•"/>
            </a:pPr>
            <a:r>
              <a:rPr lang="en-US" dirty="0"/>
              <a:t>What makes you interesting?</a:t>
            </a:r>
          </a:p>
          <a:p>
            <a:pPr>
              <a:lnSpc>
                <a:spcPct val="80000"/>
              </a:lnSpc>
              <a:buFont typeface="Arial" pitchFamily="34" charset="0"/>
              <a:buChar char="•"/>
            </a:pPr>
            <a:endParaRPr lang="en-US" dirty="0"/>
          </a:p>
          <a:p>
            <a:pPr>
              <a:lnSpc>
                <a:spcPct val="80000"/>
              </a:lnSpc>
              <a:buFont typeface="Arial" pitchFamily="34" charset="0"/>
              <a:buChar char="•"/>
            </a:pPr>
            <a:r>
              <a:rPr lang="en-US" dirty="0"/>
              <a:t>Volunteering</a:t>
            </a:r>
          </a:p>
          <a:p>
            <a:pPr>
              <a:lnSpc>
                <a:spcPct val="80000"/>
              </a:lnSpc>
              <a:buFont typeface="Arial" pitchFamily="34" charset="0"/>
              <a:buChar char="•"/>
            </a:pPr>
            <a:r>
              <a:rPr lang="en-US" dirty="0"/>
              <a:t>Work experience</a:t>
            </a:r>
          </a:p>
          <a:p>
            <a:pPr>
              <a:lnSpc>
                <a:spcPct val="80000"/>
              </a:lnSpc>
              <a:buFont typeface="Arial" pitchFamily="34" charset="0"/>
              <a:buChar char="•"/>
            </a:pPr>
            <a:r>
              <a:rPr lang="en-US" dirty="0"/>
              <a:t>Hobbies</a:t>
            </a:r>
          </a:p>
          <a:p>
            <a:pPr marL="342900" indent="-342900">
              <a:buFont typeface="Arial" panose="020B0604020202020204" pitchFamily="34" charset="0"/>
              <a:buChar char="•"/>
            </a:pPr>
            <a:endParaRPr lang="da-DK" dirty="0"/>
          </a:p>
        </p:txBody>
      </p:sp>
    </p:spTree>
    <p:extLst>
      <p:ext uri="{BB962C8B-B14F-4D97-AF65-F5344CB8AC3E}">
        <p14:creationId xmlns:p14="http://schemas.microsoft.com/office/powerpoint/2010/main" val="14129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3C7BD9-09FC-20F6-B352-A25C4FA5FF62}"/>
              </a:ext>
            </a:extLst>
          </p:cNvPr>
          <p:cNvSpPr txBox="1"/>
          <p:nvPr/>
        </p:nvSpPr>
        <p:spPr>
          <a:xfrm>
            <a:off x="1148080" y="2105561"/>
            <a:ext cx="427736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Higher and Degree apprenticeships</a:t>
            </a:r>
          </a:p>
        </p:txBody>
      </p:sp>
    </p:spTree>
    <p:extLst>
      <p:ext uri="{BB962C8B-B14F-4D97-AF65-F5344CB8AC3E}">
        <p14:creationId xmlns:p14="http://schemas.microsoft.com/office/powerpoint/2010/main" val="244522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B39AD-B044-8C47-864C-6C545502A8FB}"/>
              </a:ext>
            </a:extLst>
          </p:cNvPr>
          <p:cNvSpPr>
            <a:spLocks noGrp="1"/>
          </p:cNvSpPr>
          <p:nvPr>
            <p:ph type="ctrTitle"/>
          </p:nvPr>
        </p:nvSpPr>
        <p:spPr/>
        <p:txBody>
          <a:bodyPr/>
          <a:lstStyle/>
          <a:p>
            <a:r>
              <a:rPr lang="en-US" dirty="0"/>
              <a:t>The university response </a:t>
            </a:r>
          </a:p>
        </p:txBody>
      </p:sp>
      <p:sp>
        <p:nvSpPr>
          <p:cNvPr id="5" name="Text Placeholder 4">
            <a:extLst>
              <a:ext uri="{FF2B5EF4-FFF2-40B4-BE49-F238E27FC236}">
                <a16:creationId xmlns:a16="http://schemas.microsoft.com/office/drawing/2014/main" id="{F4D11290-C0B6-804E-8075-06B13405C1F6}"/>
              </a:ext>
            </a:extLst>
          </p:cNvPr>
          <p:cNvSpPr>
            <a:spLocks noGrp="1"/>
          </p:cNvSpPr>
          <p:nvPr>
            <p:ph type="body" sz="quarter" idx="10"/>
          </p:nvPr>
        </p:nvSpPr>
        <p:spPr/>
        <p:txBody>
          <a:bodyPr/>
          <a:lstStyle/>
          <a:p>
            <a:pPr marL="342900" indent="-342900">
              <a:buFont typeface="Arial" panose="020B0604020202020204" pitchFamily="34" charset="0"/>
              <a:buChar char="•"/>
            </a:pPr>
            <a:r>
              <a:rPr lang="da-DK" dirty="0"/>
              <a:t>Unconditional </a:t>
            </a:r>
          </a:p>
          <a:p>
            <a:pPr marL="342900" indent="-342900">
              <a:buFont typeface="Arial" panose="020B0604020202020204" pitchFamily="34" charset="0"/>
              <a:buChar char="•"/>
            </a:pPr>
            <a:r>
              <a:rPr lang="da-DK" dirty="0"/>
              <a:t>Conditional – grades/ interview/audition</a:t>
            </a:r>
          </a:p>
          <a:p>
            <a:pPr marL="342900" indent="-342900">
              <a:buFont typeface="Arial" panose="020B0604020202020204" pitchFamily="34" charset="0"/>
              <a:buChar char="•"/>
            </a:pPr>
            <a:r>
              <a:rPr lang="da-DK" dirty="0"/>
              <a:t>Unsuccessful</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Extra</a:t>
            </a:r>
          </a:p>
        </p:txBody>
      </p:sp>
    </p:spTree>
    <p:extLst>
      <p:ext uri="{BB962C8B-B14F-4D97-AF65-F5344CB8AC3E}">
        <p14:creationId xmlns:p14="http://schemas.microsoft.com/office/powerpoint/2010/main" val="3422350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B39AD-B044-8C47-864C-6C545502A8FB}"/>
              </a:ext>
            </a:extLst>
          </p:cNvPr>
          <p:cNvSpPr>
            <a:spLocks noGrp="1"/>
          </p:cNvSpPr>
          <p:nvPr>
            <p:ph type="ctrTitle"/>
          </p:nvPr>
        </p:nvSpPr>
        <p:spPr/>
        <p:txBody>
          <a:bodyPr/>
          <a:lstStyle/>
          <a:p>
            <a:r>
              <a:rPr lang="en-US" dirty="0"/>
              <a:t>The applicant response</a:t>
            </a:r>
          </a:p>
        </p:txBody>
      </p:sp>
      <p:sp>
        <p:nvSpPr>
          <p:cNvPr id="5" name="Text Placeholder 4">
            <a:extLst>
              <a:ext uri="{FF2B5EF4-FFF2-40B4-BE49-F238E27FC236}">
                <a16:creationId xmlns:a16="http://schemas.microsoft.com/office/drawing/2014/main" id="{F4D11290-C0B6-804E-8075-06B13405C1F6}"/>
              </a:ext>
            </a:extLst>
          </p:cNvPr>
          <p:cNvSpPr>
            <a:spLocks noGrp="1"/>
          </p:cNvSpPr>
          <p:nvPr>
            <p:ph type="body" sz="quarter" idx="10"/>
          </p:nvPr>
        </p:nvSpPr>
        <p:spPr/>
        <p:txBody>
          <a:bodyPr/>
          <a:lstStyle/>
          <a:p>
            <a:pPr marL="342900" indent="-342900">
              <a:buFont typeface="Arial" panose="020B0604020202020204" pitchFamily="34" charset="0"/>
              <a:buChar char="•"/>
            </a:pPr>
            <a:r>
              <a:rPr lang="da-DK" dirty="0"/>
              <a:t>Firm </a:t>
            </a:r>
          </a:p>
          <a:p>
            <a:pPr marL="342900" indent="-342900">
              <a:buFont typeface="Arial" panose="020B0604020202020204" pitchFamily="34" charset="0"/>
              <a:buChar char="•"/>
            </a:pPr>
            <a:r>
              <a:rPr lang="da-DK" dirty="0"/>
              <a:t>Insurance</a:t>
            </a:r>
          </a:p>
          <a:p>
            <a:pPr marL="342900" indent="-342900">
              <a:buFont typeface="Arial" panose="020B0604020202020204" pitchFamily="34" charset="0"/>
              <a:buChar char="•"/>
            </a:pPr>
            <a:r>
              <a:rPr lang="da-DK" dirty="0"/>
              <a:t>Decline</a:t>
            </a:r>
          </a:p>
        </p:txBody>
      </p:sp>
    </p:spTree>
    <p:extLst>
      <p:ext uri="{BB962C8B-B14F-4D97-AF65-F5344CB8AC3E}">
        <p14:creationId xmlns:p14="http://schemas.microsoft.com/office/powerpoint/2010/main" val="2327480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F8BCB07-4478-4F50-A6ED-2C28CC8A612C}"/>
              </a:ext>
            </a:extLst>
          </p:cNvPr>
          <p:cNvSpPr>
            <a:spLocks noGrp="1"/>
          </p:cNvSpPr>
          <p:nvPr>
            <p:ph type="ctrTitle"/>
          </p:nvPr>
        </p:nvSpPr>
        <p:spPr/>
        <p:txBody>
          <a:bodyPr/>
          <a:lstStyle/>
          <a:p>
            <a:r>
              <a:rPr lang="en-GB" dirty="0"/>
              <a:t>The Mantlepiece factor</a:t>
            </a:r>
          </a:p>
        </p:txBody>
      </p:sp>
      <p:sp>
        <p:nvSpPr>
          <p:cNvPr id="13" name="Text Placeholder 12">
            <a:extLst>
              <a:ext uri="{FF2B5EF4-FFF2-40B4-BE49-F238E27FC236}">
                <a16:creationId xmlns:a16="http://schemas.microsoft.com/office/drawing/2014/main" id="{541C3868-C853-438F-9279-3194D22835D3}"/>
              </a:ext>
            </a:extLst>
          </p:cNvPr>
          <p:cNvSpPr>
            <a:spLocks noGrp="1"/>
          </p:cNvSpPr>
          <p:nvPr>
            <p:ph type="body" sz="quarter" idx="10"/>
          </p:nvPr>
        </p:nvSpPr>
        <p:spPr/>
        <p:txBody>
          <a:bodyPr>
            <a:normAutofit fontScale="92500" lnSpcReduction="20000"/>
          </a:bodyPr>
          <a:lstStyle/>
          <a:p>
            <a:pPr>
              <a:buFont typeface="Arial" pitchFamily="34" charset="0"/>
              <a:buChar char="•"/>
            </a:pPr>
            <a:r>
              <a:rPr lang="en-GB" dirty="0"/>
              <a:t>X factor vs Meh factor</a:t>
            </a:r>
          </a:p>
          <a:p>
            <a:pPr>
              <a:buFont typeface="Arial" pitchFamily="34" charset="0"/>
              <a:buChar char="•"/>
            </a:pPr>
            <a:r>
              <a:rPr lang="en-GB" dirty="0"/>
              <a:t>Be prepared to rule things ‘out’, before you can rule things ‘in’</a:t>
            </a:r>
          </a:p>
          <a:p>
            <a:pPr>
              <a:buFont typeface="Arial" pitchFamily="34" charset="0"/>
              <a:buChar char="•"/>
            </a:pPr>
            <a:r>
              <a:rPr lang="en-GB" dirty="0"/>
              <a:t>Do attend open days </a:t>
            </a:r>
          </a:p>
          <a:p>
            <a:pPr>
              <a:buFont typeface="Arial" pitchFamily="34" charset="0"/>
              <a:buChar char="•"/>
            </a:pPr>
            <a:r>
              <a:rPr lang="en-GB" dirty="0"/>
              <a:t>Spend time with support services</a:t>
            </a:r>
          </a:p>
          <a:p>
            <a:pPr>
              <a:buFont typeface="Arial" pitchFamily="34" charset="0"/>
              <a:buChar char="•"/>
            </a:pPr>
            <a:r>
              <a:rPr lang="en-GB" dirty="0"/>
              <a:t>Explore accommodation options from Year 2 onwards.....</a:t>
            </a:r>
          </a:p>
          <a:p>
            <a:pPr>
              <a:buFont typeface="Arial" pitchFamily="34" charset="0"/>
              <a:buChar char="•"/>
            </a:pPr>
            <a:r>
              <a:rPr lang="en-GB" dirty="0"/>
              <a:t>Do </a:t>
            </a:r>
            <a:r>
              <a:rPr lang="en-GB" b="1" dirty="0"/>
              <a:t>not</a:t>
            </a:r>
            <a:r>
              <a:rPr lang="en-GB" dirty="0"/>
              <a:t> go on holiday on Post-16 results day</a:t>
            </a:r>
          </a:p>
          <a:p>
            <a:pPr>
              <a:buFont typeface="Arial" pitchFamily="34" charset="0"/>
              <a:buChar char="•"/>
            </a:pPr>
            <a:r>
              <a:rPr lang="en-GB" dirty="0"/>
              <a:t>Manage drop out ‘hot spots’</a:t>
            </a:r>
          </a:p>
          <a:p>
            <a:pPr>
              <a:buFont typeface="Arial" pitchFamily="34" charset="0"/>
              <a:buChar char="•"/>
            </a:pPr>
            <a:r>
              <a:rPr lang="en-GB" dirty="0"/>
              <a:t>Work on life skills </a:t>
            </a:r>
            <a:r>
              <a:rPr lang="en-GB"/>
              <a:t>and budgeting</a:t>
            </a:r>
            <a:endParaRPr lang="en-GB" dirty="0"/>
          </a:p>
          <a:p>
            <a:pPr>
              <a:buFont typeface="Arial" pitchFamily="34" charset="0"/>
              <a:buChar char="•"/>
            </a:pPr>
            <a:r>
              <a:rPr lang="en-GB" dirty="0"/>
              <a:t>The Study Skills Handbook – Dr Stella Cottrell </a:t>
            </a:r>
          </a:p>
          <a:p>
            <a:r>
              <a:rPr lang="en-GB" dirty="0"/>
              <a:t>	(Palgrave Study Skills)</a:t>
            </a:r>
          </a:p>
          <a:p>
            <a:endParaRPr lang="en-GB" dirty="0"/>
          </a:p>
        </p:txBody>
      </p:sp>
    </p:spTree>
    <p:extLst>
      <p:ext uri="{BB962C8B-B14F-4D97-AF65-F5344CB8AC3E}">
        <p14:creationId xmlns:p14="http://schemas.microsoft.com/office/powerpoint/2010/main" val="2333369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5B87E6-3773-EA4A-9F83-E2B4AA2F3E58}"/>
              </a:ext>
            </a:extLst>
          </p:cNvPr>
          <p:cNvSpPr>
            <a:spLocks noGrp="1"/>
          </p:cNvSpPr>
          <p:nvPr>
            <p:ph type="subTitle" idx="1"/>
          </p:nvPr>
        </p:nvSpPr>
        <p:spPr/>
        <p:txBody>
          <a:bodyPr>
            <a:normAutofit fontScale="92500" lnSpcReduction="20000"/>
          </a:bodyPr>
          <a:lstStyle/>
          <a:p>
            <a:r>
              <a:rPr lang="en-US" dirty="0"/>
              <a:t>R.Rattray@leedsbeckett.ac.uk</a:t>
            </a:r>
          </a:p>
        </p:txBody>
      </p:sp>
    </p:spTree>
    <p:extLst>
      <p:ext uri="{BB962C8B-B14F-4D97-AF65-F5344CB8AC3E}">
        <p14:creationId xmlns:p14="http://schemas.microsoft.com/office/powerpoint/2010/main" val="3372907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74" name="Freeform: Shape 7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circle with text&#10;&#10;Description automatically generated">
            <a:extLst>
              <a:ext uri="{FF2B5EF4-FFF2-40B4-BE49-F238E27FC236}">
                <a16:creationId xmlns:a16="http://schemas.microsoft.com/office/drawing/2014/main" id="{B5A3CD20-1B51-4303-9790-A5A76A1CEDEF}"/>
              </a:ext>
            </a:extLst>
          </p:cNvPr>
          <p:cNvPicPr>
            <a:picLocks noChangeAspect="1"/>
          </p:cNvPicPr>
          <p:nvPr/>
        </p:nvPicPr>
        <p:blipFill>
          <a:blip r:embed="rId2"/>
          <a:stretch>
            <a:fillRect/>
          </a:stretch>
        </p:blipFill>
        <p:spPr>
          <a:xfrm>
            <a:off x="2769990" y="643467"/>
            <a:ext cx="6652019" cy="5571065"/>
          </a:xfrm>
          <a:prstGeom prst="rect">
            <a:avLst/>
          </a:prstGeom>
          <a:ln>
            <a:noFill/>
          </a:ln>
        </p:spPr>
      </p:pic>
    </p:spTree>
    <p:extLst>
      <p:ext uri="{BB962C8B-B14F-4D97-AF65-F5344CB8AC3E}">
        <p14:creationId xmlns:p14="http://schemas.microsoft.com/office/powerpoint/2010/main" val="2687474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grass&#10;&#10;Description automatically generated">
            <a:extLst>
              <a:ext uri="{FF2B5EF4-FFF2-40B4-BE49-F238E27FC236}">
                <a16:creationId xmlns:a16="http://schemas.microsoft.com/office/drawing/2014/main" id="{7453330C-CE4E-DD74-8F40-6EB2EC71E16C}"/>
              </a:ext>
            </a:extLst>
          </p:cNvPr>
          <p:cNvPicPr>
            <a:picLocks noChangeAspect="1"/>
          </p:cNvPicPr>
          <p:nvPr/>
        </p:nvPicPr>
        <p:blipFill rotWithShape="1">
          <a:blip r:embed="rId3">
            <a:extLst>
              <a:ext uri="{28A0092B-C50C-407E-A947-70E740481C1C}">
                <a14:useLocalDpi xmlns:a14="http://schemas.microsoft.com/office/drawing/2010/main" val="0"/>
              </a:ext>
            </a:extLst>
          </a:blip>
          <a:srcRect l="30838" r="1972"/>
          <a:stretch/>
        </p:blipFill>
        <p:spPr>
          <a:xfrm>
            <a:off x="3810842" y="0"/>
            <a:ext cx="8191892" cy="6858000"/>
          </a:xfrm>
          <a:prstGeom prst="rect">
            <a:avLst/>
          </a:prstGeom>
        </p:spPr>
      </p:pic>
      <p:sp>
        <p:nvSpPr>
          <p:cNvPr id="8" name="TextBox 7">
            <a:extLst>
              <a:ext uri="{FF2B5EF4-FFF2-40B4-BE49-F238E27FC236}">
                <a16:creationId xmlns:a16="http://schemas.microsoft.com/office/drawing/2014/main" id="{A4FCD00E-B862-BEAA-4DC3-EC02D1A7F86B}"/>
              </a:ext>
            </a:extLst>
          </p:cNvPr>
          <p:cNvSpPr txBox="1"/>
          <p:nvPr/>
        </p:nvSpPr>
        <p:spPr>
          <a:xfrm>
            <a:off x="4353439" y="1586491"/>
            <a:ext cx="147135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Employed</a:t>
            </a:r>
          </a:p>
        </p:txBody>
      </p:sp>
      <p:sp>
        <p:nvSpPr>
          <p:cNvPr id="9" name="TextBox 8">
            <a:extLst>
              <a:ext uri="{FF2B5EF4-FFF2-40B4-BE49-F238E27FC236}">
                <a16:creationId xmlns:a16="http://schemas.microsoft.com/office/drawing/2014/main" id="{B637E83C-2C06-205C-8ED9-27E05234524E}"/>
              </a:ext>
            </a:extLst>
          </p:cNvPr>
          <p:cNvSpPr txBox="1"/>
          <p:nvPr/>
        </p:nvSpPr>
        <p:spPr>
          <a:xfrm>
            <a:off x="4237062" y="3808027"/>
            <a:ext cx="1704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Paid a </a:t>
            </a: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salary</a:t>
            </a:r>
          </a:p>
        </p:txBody>
      </p:sp>
      <p:sp>
        <p:nvSpPr>
          <p:cNvPr id="10" name="TextBox 9">
            <a:extLst>
              <a:ext uri="{FF2B5EF4-FFF2-40B4-BE49-F238E27FC236}">
                <a16:creationId xmlns:a16="http://schemas.microsoft.com/office/drawing/2014/main" id="{995DA6E4-0C84-8AC4-D7AC-525170F867BB}"/>
              </a:ext>
            </a:extLst>
          </p:cNvPr>
          <p:cNvSpPr txBox="1"/>
          <p:nvPr/>
        </p:nvSpPr>
        <p:spPr>
          <a:xfrm>
            <a:off x="4353441" y="5999818"/>
            <a:ext cx="147135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Contract</a:t>
            </a:r>
          </a:p>
        </p:txBody>
      </p:sp>
      <p:sp>
        <p:nvSpPr>
          <p:cNvPr id="11" name="TextBox 10">
            <a:extLst>
              <a:ext uri="{FF2B5EF4-FFF2-40B4-BE49-F238E27FC236}">
                <a16:creationId xmlns:a16="http://schemas.microsoft.com/office/drawing/2014/main" id="{1FA4913B-37E1-AEE7-C9F5-F1099E151630}"/>
              </a:ext>
            </a:extLst>
          </p:cNvPr>
          <p:cNvSpPr txBox="1"/>
          <p:nvPr/>
        </p:nvSpPr>
        <p:spPr>
          <a:xfrm>
            <a:off x="7165913" y="1586491"/>
            <a:ext cx="147135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Off the job </a:t>
            </a:r>
          </a:p>
        </p:txBody>
      </p:sp>
      <p:sp>
        <p:nvSpPr>
          <p:cNvPr id="12" name="TextBox 11">
            <a:extLst>
              <a:ext uri="{FF2B5EF4-FFF2-40B4-BE49-F238E27FC236}">
                <a16:creationId xmlns:a16="http://schemas.microsoft.com/office/drawing/2014/main" id="{464648D7-72A7-7E74-E58E-42995ECB0581}"/>
              </a:ext>
            </a:extLst>
          </p:cNvPr>
          <p:cNvSpPr txBox="1"/>
          <p:nvPr/>
        </p:nvSpPr>
        <p:spPr>
          <a:xfrm>
            <a:off x="6797381" y="3808027"/>
            <a:ext cx="2208416"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Typically 1-6 years</a:t>
            </a:r>
          </a:p>
        </p:txBody>
      </p:sp>
      <p:sp>
        <p:nvSpPr>
          <p:cNvPr id="13" name="TextBox 12">
            <a:extLst>
              <a:ext uri="{FF2B5EF4-FFF2-40B4-BE49-F238E27FC236}">
                <a16:creationId xmlns:a16="http://schemas.microsoft.com/office/drawing/2014/main" id="{4BBA6D0A-9D10-3C1D-DCEB-E9DD0B9E56E6}"/>
              </a:ext>
            </a:extLst>
          </p:cNvPr>
          <p:cNvSpPr txBox="1"/>
          <p:nvPr/>
        </p:nvSpPr>
        <p:spPr>
          <a:xfrm>
            <a:off x="6889758" y="5692041"/>
            <a:ext cx="206650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600+ different apprenticeships</a:t>
            </a:r>
          </a:p>
        </p:txBody>
      </p:sp>
      <p:sp>
        <p:nvSpPr>
          <p:cNvPr id="14" name="TextBox 13">
            <a:extLst>
              <a:ext uri="{FF2B5EF4-FFF2-40B4-BE49-F238E27FC236}">
                <a16:creationId xmlns:a16="http://schemas.microsoft.com/office/drawing/2014/main" id="{7E4F2A14-3E58-7332-3123-AD3F173AEEBE}"/>
              </a:ext>
            </a:extLst>
          </p:cNvPr>
          <p:cNvSpPr txBox="1"/>
          <p:nvPr/>
        </p:nvSpPr>
        <p:spPr>
          <a:xfrm>
            <a:off x="9510797" y="1463380"/>
            <a:ext cx="229085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Intermediate – </a:t>
            </a: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degree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level</a:t>
            </a:r>
          </a:p>
        </p:txBody>
      </p:sp>
      <p:sp>
        <p:nvSpPr>
          <p:cNvPr id="15" name="TextBox 14">
            <a:extLst>
              <a:ext uri="{FF2B5EF4-FFF2-40B4-BE49-F238E27FC236}">
                <a16:creationId xmlns:a16="http://schemas.microsoft.com/office/drawing/2014/main" id="{2BAA3A0C-BEE6-4BBC-A99A-A6B6DB1F1B14}"/>
              </a:ext>
            </a:extLst>
          </p:cNvPr>
          <p:cNvSpPr txBox="1"/>
          <p:nvPr/>
        </p:nvSpPr>
        <p:spPr>
          <a:xfrm>
            <a:off x="9593231" y="3815721"/>
            <a:ext cx="2208416"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 responsibilities</a:t>
            </a:r>
          </a:p>
        </p:txBody>
      </p:sp>
      <p:sp>
        <p:nvSpPr>
          <p:cNvPr id="16" name="TextBox 15">
            <a:extLst>
              <a:ext uri="{FF2B5EF4-FFF2-40B4-BE49-F238E27FC236}">
                <a16:creationId xmlns:a16="http://schemas.microsoft.com/office/drawing/2014/main" id="{6861849F-C859-33CF-4CB5-9755AEA4F616}"/>
              </a:ext>
            </a:extLst>
          </p:cNvPr>
          <p:cNvSpPr txBox="1"/>
          <p:nvPr/>
        </p:nvSpPr>
        <p:spPr>
          <a:xfrm>
            <a:off x="9510797" y="5999818"/>
            <a:ext cx="2290850"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 the easy option</a:t>
            </a:r>
          </a:p>
        </p:txBody>
      </p:sp>
      <p:sp>
        <p:nvSpPr>
          <p:cNvPr id="4" name="TextBox 3">
            <a:extLst>
              <a:ext uri="{FF2B5EF4-FFF2-40B4-BE49-F238E27FC236}">
                <a16:creationId xmlns:a16="http://schemas.microsoft.com/office/drawing/2014/main" id="{95DF04A0-EE1E-A8F0-C50C-6FEE0E5544D9}"/>
              </a:ext>
            </a:extLst>
          </p:cNvPr>
          <p:cNvSpPr txBox="1"/>
          <p:nvPr/>
        </p:nvSpPr>
        <p:spPr>
          <a:xfrm>
            <a:off x="118435" y="1940434"/>
            <a:ext cx="33614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are apprenticeships?</a:t>
            </a:r>
          </a:p>
        </p:txBody>
      </p:sp>
    </p:spTree>
    <p:extLst>
      <p:ext uri="{BB962C8B-B14F-4D97-AF65-F5344CB8AC3E}">
        <p14:creationId xmlns:p14="http://schemas.microsoft.com/office/powerpoint/2010/main" val="260023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FBC1C046-6C6F-0F41-7D7F-D7555DCC5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578" y="774584"/>
            <a:ext cx="9761980" cy="5491114"/>
          </a:xfrm>
          <a:prstGeom prst="rect">
            <a:avLst/>
          </a:prstGeom>
        </p:spPr>
      </p:pic>
      <p:sp>
        <p:nvSpPr>
          <p:cNvPr id="17" name="TextBox 16">
            <a:extLst>
              <a:ext uri="{FF2B5EF4-FFF2-40B4-BE49-F238E27FC236}">
                <a16:creationId xmlns:a16="http://schemas.microsoft.com/office/drawing/2014/main" id="{A64CBD80-C79C-416B-2D7E-E54BA355C26F}"/>
              </a:ext>
            </a:extLst>
          </p:cNvPr>
          <p:cNvSpPr txBox="1"/>
          <p:nvPr/>
        </p:nvSpPr>
        <p:spPr>
          <a:xfrm>
            <a:off x="4508443" y="2300882"/>
            <a:ext cx="15122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Intermediate </a:t>
            </a:r>
          </a:p>
        </p:txBody>
      </p:sp>
      <p:sp>
        <p:nvSpPr>
          <p:cNvPr id="18" name="TextBox 17">
            <a:extLst>
              <a:ext uri="{FF2B5EF4-FFF2-40B4-BE49-F238E27FC236}">
                <a16:creationId xmlns:a16="http://schemas.microsoft.com/office/drawing/2014/main" id="{9AFE6069-0898-019D-DC5C-EDFFBAEBB35E}"/>
              </a:ext>
            </a:extLst>
          </p:cNvPr>
          <p:cNvSpPr txBox="1"/>
          <p:nvPr/>
        </p:nvSpPr>
        <p:spPr>
          <a:xfrm>
            <a:off x="4626447" y="3335475"/>
            <a:ext cx="13289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Advanced </a:t>
            </a:r>
          </a:p>
        </p:txBody>
      </p:sp>
      <p:sp>
        <p:nvSpPr>
          <p:cNvPr id="19" name="TextBox 18">
            <a:extLst>
              <a:ext uri="{FF2B5EF4-FFF2-40B4-BE49-F238E27FC236}">
                <a16:creationId xmlns:a16="http://schemas.microsoft.com/office/drawing/2014/main" id="{EBA89365-BF46-AF96-DD49-A1BB680C5714}"/>
              </a:ext>
            </a:extLst>
          </p:cNvPr>
          <p:cNvSpPr txBox="1"/>
          <p:nvPr/>
        </p:nvSpPr>
        <p:spPr>
          <a:xfrm>
            <a:off x="4764659" y="4349621"/>
            <a:ext cx="10872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Higher </a:t>
            </a:r>
          </a:p>
        </p:txBody>
      </p:sp>
      <p:sp>
        <p:nvSpPr>
          <p:cNvPr id="20" name="TextBox 19">
            <a:extLst>
              <a:ext uri="{FF2B5EF4-FFF2-40B4-BE49-F238E27FC236}">
                <a16:creationId xmlns:a16="http://schemas.microsoft.com/office/drawing/2014/main" id="{725A4B7A-1E5B-44E1-7F26-E4A40F99F783}"/>
              </a:ext>
            </a:extLst>
          </p:cNvPr>
          <p:cNvSpPr txBox="1"/>
          <p:nvPr/>
        </p:nvSpPr>
        <p:spPr>
          <a:xfrm>
            <a:off x="4720925" y="5434184"/>
            <a:ext cx="8665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Degree</a:t>
            </a:r>
          </a:p>
        </p:txBody>
      </p:sp>
      <p:sp>
        <p:nvSpPr>
          <p:cNvPr id="21" name="TextBox 20">
            <a:extLst>
              <a:ext uri="{FF2B5EF4-FFF2-40B4-BE49-F238E27FC236}">
                <a16:creationId xmlns:a16="http://schemas.microsoft.com/office/drawing/2014/main" id="{FB1D3447-48D6-1A3F-8FC4-F5E58BA93694}"/>
              </a:ext>
            </a:extLst>
          </p:cNvPr>
          <p:cNvSpPr txBox="1"/>
          <p:nvPr/>
        </p:nvSpPr>
        <p:spPr>
          <a:xfrm>
            <a:off x="6738784" y="2306125"/>
            <a:ext cx="151576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2" name="TextBox 21">
            <a:extLst>
              <a:ext uri="{FF2B5EF4-FFF2-40B4-BE49-F238E27FC236}">
                <a16:creationId xmlns:a16="http://schemas.microsoft.com/office/drawing/2014/main" id="{50F00FCC-9B76-9BCA-D471-D7978E9C5F48}"/>
              </a:ext>
            </a:extLst>
          </p:cNvPr>
          <p:cNvSpPr txBox="1"/>
          <p:nvPr/>
        </p:nvSpPr>
        <p:spPr>
          <a:xfrm>
            <a:off x="7156407" y="3312619"/>
            <a:ext cx="713511" cy="3764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3" name="TextBox 22">
            <a:extLst>
              <a:ext uri="{FF2B5EF4-FFF2-40B4-BE49-F238E27FC236}">
                <a16:creationId xmlns:a16="http://schemas.microsoft.com/office/drawing/2014/main" id="{7BF510C0-DE0B-05A8-7989-5661C4573EEE}"/>
              </a:ext>
            </a:extLst>
          </p:cNvPr>
          <p:cNvSpPr txBox="1"/>
          <p:nvPr/>
        </p:nvSpPr>
        <p:spPr>
          <a:xfrm>
            <a:off x="7019488" y="4350362"/>
            <a:ext cx="106382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4,5,6 &amp; 7</a:t>
            </a:r>
          </a:p>
        </p:txBody>
      </p:sp>
      <p:sp>
        <p:nvSpPr>
          <p:cNvPr id="24" name="TextBox 23">
            <a:extLst>
              <a:ext uri="{FF2B5EF4-FFF2-40B4-BE49-F238E27FC236}">
                <a16:creationId xmlns:a16="http://schemas.microsoft.com/office/drawing/2014/main" id="{75C432A0-794A-E81F-516C-F40578F99261}"/>
              </a:ext>
            </a:extLst>
          </p:cNvPr>
          <p:cNvSpPr txBox="1"/>
          <p:nvPr/>
        </p:nvSpPr>
        <p:spPr>
          <a:xfrm>
            <a:off x="7179405" y="5434184"/>
            <a:ext cx="7439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6 &amp; 7 </a:t>
            </a:r>
          </a:p>
        </p:txBody>
      </p:sp>
      <p:sp>
        <p:nvSpPr>
          <p:cNvPr id="25" name="TextBox 24">
            <a:extLst>
              <a:ext uri="{FF2B5EF4-FFF2-40B4-BE49-F238E27FC236}">
                <a16:creationId xmlns:a16="http://schemas.microsoft.com/office/drawing/2014/main" id="{3EDAB880-74D5-1564-758E-644C49E7C820}"/>
              </a:ext>
            </a:extLst>
          </p:cNvPr>
          <p:cNvSpPr txBox="1"/>
          <p:nvPr/>
        </p:nvSpPr>
        <p:spPr>
          <a:xfrm>
            <a:off x="9032155" y="2194631"/>
            <a:ext cx="2393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5 GCSE passes at grade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4-9 (A*-C)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FAF7889-BC01-DE95-B23C-E94A39CE244F}"/>
              </a:ext>
            </a:extLst>
          </p:cNvPr>
          <p:cNvSpPr txBox="1"/>
          <p:nvPr/>
        </p:nvSpPr>
        <p:spPr>
          <a:xfrm>
            <a:off x="8770512" y="3162370"/>
            <a:ext cx="29168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 A Levels / Level 3 diploma / International Baccalaureate </a:t>
            </a:r>
          </a:p>
        </p:txBody>
      </p:sp>
      <p:sp>
        <p:nvSpPr>
          <p:cNvPr id="27" name="TextBox 26">
            <a:extLst>
              <a:ext uri="{FF2B5EF4-FFF2-40B4-BE49-F238E27FC236}">
                <a16:creationId xmlns:a16="http://schemas.microsoft.com/office/drawing/2014/main" id="{9B758065-5EA3-3E64-3F21-8484D458380C}"/>
              </a:ext>
            </a:extLst>
          </p:cNvPr>
          <p:cNvSpPr txBox="1"/>
          <p:nvPr/>
        </p:nvSpPr>
        <p:spPr>
          <a:xfrm>
            <a:off x="8770512" y="4349621"/>
            <a:ext cx="31360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Foundation degree and above </a:t>
            </a:r>
          </a:p>
        </p:txBody>
      </p:sp>
      <p:sp>
        <p:nvSpPr>
          <p:cNvPr id="28" name="TextBox 27">
            <a:extLst>
              <a:ext uri="{FF2B5EF4-FFF2-40B4-BE49-F238E27FC236}">
                <a16:creationId xmlns:a16="http://schemas.microsoft.com/office/drawing/2014/main" id="{D77E5D2A-6E39-C8F0-2FD8-51B12EE0567A}"/>
              </a:ext>
            </a:extLst>
          </p:cNvPr>
          <p:cNvSpPr txBox="1"/>
          <p:nvPr/>
        </p:nvSpPr>
        <p:spPr>
          <a:xfrm>
            <a:off x="8862982" y="5434184"/>
            <a:ext cx="304362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Bachelor’s or master’s degree</a:t>
            </a:r>
          </a:p>
        </p:txBody>
      </p:sp>
      <p:sp>
        <p:nvSpPr>
          <p:cNvPr id="29" name="TextBox 28">
            <a:extLst>
              <a:ext uri="{FF2B5EF4-FFF2-40B4-BE49-F238E27FC236}">
                <a16:creationId xmlns:a16="http://schemas.microsoft.com/office/drawing/2014/main" id="{69F2248F-E01F-52AC-F2C6-4D6A5088C52A}"/>
              </a:ext>
            </a:extLst>
          </p:cNvPr>
          <p:cNvSpPr txBox="1"/>
          <p:nvPr/>
        </p:nvSpPr>
        <p:spPr>
          <a:xfrm>
            <a:off x="303444" y="2008494"/>
            <a:ext cx="29721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levels of apprenticeships</a:t>
            </a:r>
          </a:p>
        </p:txBody>
      </p:sp>
    </p:spTree>
    <p:extLst>
      <p:ext uri="{BB962C8B-B14F-4D97-AF65-F5344CB8AC3E}">
        <p14:creationId xmlns:p14="http://schemas.microsoft.com/office/powerpoint/2010/main" val="3973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F2FDFC-ECFF-BA7B-90CB-07F78CD81A5A}"/>
              </a:ext>
            </a:extLst>
          </p:cNvPr>
          <p:cNvSpPr txBox="1"/>
          <p:nvPr/>
        </p:nvSpPr>
        <p:spPr>
          <a:xfrm>
            <a:off x="256328" y="1733421"/>
            <a:ext cx="308631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Higher and degree apprenticeships</a:t>
            </a:r>
          </a:p>
        </p:txBody>
      </p:sp>
      <p:pic>
        <p:nvPicPr>
          <p:cNvPr id="6" name="Picture 5">
            <a:extLst>
              <a:ext uri="{FF2B5EF4-FFF2-40B4-BE49-F238E27FC236}">
                <a16:creationId xmlns:a16="http://schemas.microsoft.com/office/drawing/2014/main" id="{18DE8C01-762A-924E-B078-56EE6613C443}"/>
              </a:ext>
            </a:extLst>
          </p:cNvPr>
          <p:cNvPicPr>
            <a:picLocks noChangeAspect="1"/>
          </p:cNvPicPr>
          <p:nvPr/>
        </p:nvPicPr>
        <p:blipFill>
          <a:blip r:embed="rId3"/>
          <a:stretch>
            <a:fillRect/>
          </a:stretch>
        </p:blipFill>
        <p:spPr>
          <a:xfrm>
            <a:off x="3705081" y="787852"/>
            <a:ext cx="8486919" cy="4850947"/>
          </a:xfrm>
          <a:prstGeom prst="rect">
            <a:avLst/>
          </a:prstGeom>
        </p:spPr>
      </p:pic>
    </p:spTree>
    <p:extLst>
      <p:ext uri="{BB962C8B-B14F-4D97-AF65-F5344CB8AC3E}">
        <p14:creationId xmlns:p14="http://schemas.microsoft.com/office/powerpoint/2010/main" val="202076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1135F15-17D3-E72E-B197-C52C8B7C94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0250" y="530626"/>
            <a:ext cx="703273" cy="703273"/>
          </a:xfrm>
          <a:prstGeom prst="rect">
            <a:avLst/>
          </a:prstGeom>
        </p:spPr>
      </p:pic>
      <p:pic>
        <p:nvPicPr>
          <p:cNvPr id="7" name="Graphic 6">
            <a:extLst>
              <a:ext uri="{FF2B5EF4-FFF2-40B4-BE49-F238E27FC236}">
                <a16:creationId xmlns:a16="http://schemas.microsoft.com/office/drawing/2014/main" id="{49B53E29-A7CF-4A1E-F448-AD83E46A90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9170" y="353037"/>
            <a:ext cx="923388" cy="923388"/>
          </a:xfrm>
          <a:prstGeom prst="rect">
            <a:avLst/>
          </a:prstGeom>
        </p:spPr>
      </p:pic>
      <p:pic>
        <p:nvPicPr>
          <p:cNvPr id="8" name="Graphic 7">
            <a:extLst>
              <a:ext uri="{FF2B5EF4-FFF2-40B4-BE49-F238E27FC236}">
                <a16:creationId xmlns:a16="http://schemas.microsoft.com/office/drawing/2014/main" id="{518907E2-7FA9-7F76-3AA2-BB49D97277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5924" y="439152"/>
            <a:ext cx="706709" cy="706709"/>
          </a:xfrm>
          <a:prstGeom prst="rect">
            <a:avLst/>
          </a:prstGeom>
        </p:spPr>
      </p:pic>
      <p:pic>
        <p:nvPicPr>
          <p:cNvPr id="9" name="Graphic 8">
            <a:extLst>
              <a:ext uri="{FF2B5EF4-FFF2-40B4-BE49-F238E27FC236}">
                <a16:creationId xmlns:a16="http://schemas.microsoft.com/office/drawing/2014/main" id="{96BF0AE5-03C2-B8CF-FF7C-36DF729612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66097" y="523061"/>
            <a:ext cx="682561" cy="682561"/>
          </a:xfrm>
          <a:prstGeom prst="rect">
            <a:avLst/>
          </a:prstGeom>
        </p:spPr>
      </p:pic>
      <p:pic>
        <p:nvPicPr>
          <p:cNvPr id="11" name="Graphic 10">
            <a:extLst>
              <a:ext uri="{FF2B5EF4-FFF2-40B4-BE49-F238E27FC236}">
                <a16:creationId xmlns:a16="http://schemas.microsoft.com/office/drawing/2014/main" id="{C4A670DE-824A-FDF6-ADCC-2768F8D4F6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35551" y="2583076"/>
            <a:ext cx="838681" cy="838681"/>
          </a:xfrm>
          <a:prstGeom prst="rect">
            <a:avLst/>
          </a:prstGeom>
        </p:spPr>
      </p:pic>
      <p:pic>
        <p:nvPicPr>
          <p:cNvPr id="12" name="Graphic 11" descr="Easel">
            <a:extLst>
              <a:ext uri="{FF2B5EF4-FFF2-40B4-BE49-F238E27FC236}">
                <a16:creationId xmlns:a16="http://schemas.microsoft.com/office/drawing/2014/main" id="{66B08741-3DC8-5517-0B1F-6B0D94A27F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01428" y="2425980"/>
            <a:ext cx="1053538" cy="1053538"/>
          </a:xfrm>
          <a:prstGeom prst="rect">
            <a:avLst/>
          </a:prstGeom>
        </p:spPr>
      </p:pic>
      <p:pic>
        <p:nvPicPr>
          <p:cNvPr id="13" name="Graphic 12">
            <a:extLst>
              <a:ext uri="{FF2B5EF4-FFF2-40B4-BE49-F238E27FC236}">
                <a16:creationId xmlns:a16="http://schemas.microsoft.com/office/drawing/2014/main" id="{818EB0A4-E3F4-659F-FF7E-F3E379E1760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43024" y="2593141"/>
            <a:ext cx="818552" cy="818552"/>
          </a:xfrm>
          <a:prstGeom prst="rect">
            <a:avLst/>
          </a:prstGeom>
        </p:spPr>
      </p:pic>
      <p:pic>
        <p:nvPicPr>
          <p:cNvPr id="14" name="Graphic 13">
            <a:extLst>
              <a:ext uri="{FF2B5EF4-FFF2-40B4-BE49-F238E27FC236}">
                <a16:creationId xmlns:a16="http://schemas.microsoft.com/office/drawing/2014/main" id="{93B3B6E4-16A4-C6BE-BA92-5238A078108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50428" y="4479350"/>
            <a:ext cx="918197" cy="918197"/>
          </a:xfrm>
          <a:prstGeom prst="rect">
            <a:avLst/>
          </a:prstGeom>
        </p:spPr>
      </p:pic>
      <p:pic>
        <p:nvPicPr>
          <p:cNvPr id="15" name="Graphic 14" descr="Newspaper">
            <a:extLst>
              <a:ext uri="{FF2B5EF4-FFF2-40B4-BE49-F238E27FC236}">
                <a16:creationId xmlns:a16="http://schemas.microsoft.com/office/drawing/2014/main" id="{0D35252A-E10C-C706-8BCE-71404970C21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35014" y="4504037"/>
            <a:ext cx="1053538" cy="1053538"/>
          </a:xfrm>
          <a:prstGeom prst="rect">
            <a:avLst/>
          </a:prstGeom>
        </p:spPr>
      </p:pic>
      <p:pic>
        <p:nvPicPr>
          <p:cNvPr id="17" name="Graphic 16">
            <a:extLst>
              <a:ext uri="{FF2B5EF4-FFF2-40B4-BE49-F238E27FC236}">
                <a16:creationId xmlns:a16="http://schemas.microsoft.com/office/drawing/2014/main" id="{F87FDB00-110E-33AF-6546-5ACE3D32519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56394" y="4560663"/>
            <a:ext cx="836884" cy="836884"/>
          </a:xfrm>
          <a:prstGeom prst="rect">
            <a:avLst/>
          </a:prstGeom>
        </p:spPr>
      </p:pic>
      <p:pic>
        <p:nvPicPr>
          <p:cNvPr id="19" name="Graphic 18" descr="Supply And Demand outline">
            <a:extLst>
              <a:ext uri="{FF2B5EF4-FFF2-40B4-BE49-F238E27FC236}">
                <a16:creationId xmlns:a16="http://schemas.microsoft.com/office/drawing/2014/main" id="{58351D95-BDB9-C37E-0108-6AB06DBFB35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424234" y="4490355"/>
            <a:ext cx="1053538" cy="1053538"/>
          </a:xfrm>
          <a:prstGeom prst="rect">
            <a:avLst/>
          </a:prstGeom>
        </p:spPr>
      </p:pic>
      <p:sp>
        <p:nvSpPr>
          <p:cNvPr id="20" name="Rectangle: Rounded Corners 19">
            <a:extLst>
              <a:ext uri="{FF2B5EF4-FFF2-40B4-BE49-F238E27FC236}">
                <a16:creationId xmlns:a16="http://schemas.microsoft.com/office/drawing/2014/main" id="{85DCFB14-A3D9-2FFE-A42A-C5F847828807}"/>
              </a:ext>
            </a:extLst>
          </p:cNvPr>
          <p:cNvSpPr/>
          <p:nvPr/>
        </p:nvSpPr>
        <p:spPr>
          <a:xfrm>
            <a:off x="3890682" y="1400643"/>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9618EBE4-1FB4-8DCD-7B78-8B9D5460E419}"/>
              </a:ext>
            </a:extLst>
          </p:cNvPr>
          <p:cNvSpPr/>
          <p:nvPr/>
        </p:nvSpPr>
        <p:spPr>
          <a:xfrm>
            <a:off x="6043351" y="1396978"/>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8066679A-0FB3-ABAA-F4E0-7397A5291C80}"/>
              </a:ext>
            </a:extLst>
          </p:cNvPr>
          <p:cNvSpPr/>
          <p:nvPr/>
        </p:nvSpPr>
        <p:spPr>
          <a:xfrm>
            <a:off x="8143793" y="1396978"/>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86DD30CA-8A0F-7F95-8169-2C77BA654802}"/>
              </a:ext>
            </a:extLst>
          </p:cNvPr>
          <p:cNvSpPr/>
          <p:nvPr/>
        </p:nvSpPr>
        <p:spPr>
          <a:xfrm>
            <a:off x="10167896" y="1396978"/>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75120B5B-BDC7-1901-9808-3EB7234FCFCA}"/>
              </a:ext>
            </a:extLst>
          </p:cNvPr>
          <p:cNvSpPr/>
          <p:nvPr/>
        </p:nvSpPr>
        <p:spPr>
          <a:xfrm>
            <a:off x="3943034" y="3619093"/>
            <a:ext cx="1568808" cy="526769"/>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5612914B-D8BF-5153-6728-AB56A3C39B9C}"/>
              </a:ext>
            </a:extLst>
          </p:cNvPr>
          <p:cNvSpPr/>
          <p:nvPr/>
        </p:nvSpPr>
        <p:spPr>
          <a:xfrm>
            <a:off x="6089150" y="3592813"/>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1F9311C-CA04-86AB-C70C-1BB6F1D47758}"/>
              </a:ext>
            </a:extLst>
          </p:cNvPr>
          <p:cNvSpPr/>
          <p:nvPr/>
        </p:nvSpPr>
        <p:spPr>
          <a:xfrm>
            <a:off x="8143793" y="3607680"/>
            <a:ext cx="1568808" cy="526769"/>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7880907-409F-7ABA-CA4E-1DB829B3FFC9}"/>
              </a:ext>
            </a:extLst>
          </p:cNvPr>
          <p:cNvSpPr/>
          <p:nvPr/>
        </p:nvSpPr>
        <p:spPr>
          <a:xfrm>
            <a:off x="10167896" y="3619093"/>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529CF539-A73A-4276-027A-F0C7581C316C}"/>
              </a:ext>
            </a:extLst>
          </p:cNvPr>
          <p:cNvSpPr/>
          <p:nvPr/>
        </p:nvSpPr>
        <p:spPr>
          <a:xfrm>
            <a:off x="3950412" y="5586117"/>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496D487A-8617-70EB-47EF-7D3A86A553B6}"/>
              </a:ext>
            </a:extLst>
          </p:cNvPr>
          <p:cNvSpPr/>
          <p:nvPr/>
        </p:nvSpPr>
        <p:spPr>
          <a:xfrm>
            <a:off x="6040008" y="5573488"/>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1B221B1-A382-7107-3A23-DB2C6BFC9213}"/>
              </a:ext>
            </a:extLst>
          </p:cNvPr>
          <p:cNvSpPr/>
          <p:nvPr/>
        </p:nvSpPr>
        <p:spPr>
          <a:xfrm>
            <a:off x="8195715" y="5568724"/>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3BBCB21F-E96A-1ADA-36C9-0E7D88E04C29}"/>
              </a:ext>
            </a:extLst>
          </p:cNvPr>
          <p:cNvSpPr/>
          <p:nvPr/>
        </p:nvSpPr>
        <p:spPr>
          <a:xfrm>
            <a:off x="10190432" y="5543893"/>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C4DB78F2-1D62-1FAD-BAD1-B000A05A503E}"/>
              </a:ext>
            </a:extLst>
          </p:cNvPr>
          <p:cNvSpPr txBox="1"/>
          <p:nvPr/>
        </p:nvSpPr>
        <p:spPr>
          <a:xfrm>
            <a:off x="1733822" y="2506387"/>
            <a:ext cx="19288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Aerospace engineer</a:t>
            </a:r>
          </a:p>
        </p:txBody>
      </p:sp>
      <p:sp>
        <p:nvSpPr>
          <p:cNvPr id="80" name="TextBox 79">
            <a:extLst>
              <a:ext uri="{FF2B5EF4-FFF2-40B4-BE49-F238E27FC236}">
                <a16:creationId xmlns:a16="http://schemas.microsoft.com/office/drawing/2014/main" id="{4E7D16F4-0B40-380A-8417-812799925E93}"/>
              </a:ext>
            </a:extLst>
          </p:cNvPr>
          <p:cNvSpPr txBox="1"/>
          <p:nvPr/>
        </p:nvSpPr>
        <p:spPr>
          <a:xfrm>
            <a:off x="4067847" y="1406621"/>
            <a:ext cx="11490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Aerospace engineer</a:t>
            </a:r>
          </a:p>
        </p:txBody>
      </p:sp>
      <p:sp>
        <p:nvSpPr>
          <p:cNvPr id="81" name="TextBox 80">
            <a:extLst>
              <a:ext uri="{FF2B5EF4-FFF2-40B4-BE49-F238E27FC236}">
                <a16:creationId xmlns:a16="http://schemas.microsoft.com/office/drawing/2014/main" id="{520861F0-8254-FB43-7192-7BD8D4DBAB54}"/>
              </a:ext>
            </a:extLst>
          </p:cNvPr>
          <p:cNvSpPr txBox="1"/>
          <p:nvPr/>
        </p:nvSpPr>
        <p:spPr>
          <a:xfrm>
            <a:off x="6290213" y="1493599"/>
            <a:ext cx="10839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Architect</a:t>
            </a:r>
          </a:p>
        </p:txBody>
      </p:sp>
      <p:sp>
        <p:nvSpPr>
          <p:cNvPr id="82" name="TextBox 81">
            <a:extLst>
              <a:ext uri="{FF2B5EF4-FFF2-40B4-BE49-F238E27FC236}">
                <a16:creationId xmlns:a16="http://schemas.microsoft.com/office/drawing/2014/main" id="{8A52E3C4-A5CD-7F18-C1AD-4BECAE1AA002}"/>
              </a:ext>
            </a:extLst>
          </p:cNvPr>
          <p:cNvSpPr txBox="1"/>
          <p:nvPr/>
        </p:nvSpPr>
        <p:spPr>
          <a:xfrm>
            <a:off x="8182595" y="1396978"/>
            <a:ext cx="1491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Chartered legal executive</a:t>
            </a:r>
          </a:p>
        </p:txBody>
      </p:sp>
      <p:sp>
        <p:nvSpPr>
          <p:cNvPr id="83" name="TextBox 82">
            <a:extLst>
              <a:ext uri="{FF2B5EF4-FFF2-40B4-BE49-F238E27FC236}">
                <a16:creationId xmlns:a16="http://schemas.microsoft.com/office/drawing/2014/main" id="{EC16DB5A-5994-7663-B669-7D7B0947E0F1}"/>
              </a:ext>
            </a:extLst>
          </p:cNvPr>
          <p:cNvSpPr txBox="1"/>
          <p:nvPr/>
        </p:nvSpPr>
        <p:spPr>
          <a:xfrm>
            <a:off x="10459924" y="1480436"/>
            <a:ext cx="10052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Dietitian</a:t>
            </a:r>
          </a:p>
        </p:txBody>
      </p:sp>
      <p:sp>
        <p:nvSpPr>
          <p:cNvPr id="84" name="TextBox 83">
            <a:extLst>
              <a:ext uri="{FF2B5EF4-FFF2-40B4-BE49-F238E27FC236}">
                <a16:creationId xmlns:a16="http://schemas.microsoft.com/office/drawing/2014/main" id="{4717583A-E1B1-0784-0D97-9FEF90F6F482}"/>
              </a:ext>
            </a:extLst>
          </p:cNvPr>
          <p:cNvSpPr txBox="1"/>
          <p:nvPr/>
        </p:nvSpPr>
        <p:spPr>
          <a:xfrm>
            <a:off x="4156109" y="3713737"/>
            <a:ext cx="109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Doctor</a:t>
            </a:r>
          </a:p>
        </p:txBody>
      </p:sp>
      <p:sp>
        <p:nvSpPr>
          <p:cNvPr id="85" name="TextBox 84">
            <a:extLst>
              <a:ext uri="{FF2B5EF4-FFF2-40B4-BE49-F238E27FC236}">
                <a16:creationId xmlns:a16="http://schemas.microsoft.com/office/drawing/2014/main" id="{2640D1A7-D691-8B7F-0BF2-4B591F353D0B}"/>
              </a:ext>
            </a:extLst>
          </p:cNvPr>
          <p:cNvSpPr txBox="1"/>
          <p:nvPr/>
        </p:nvSpPr>
        <p:spPr>
          <a:xfrm>
            <a:off x="6202396" y="3702308"/>
            <a:ext cx="13423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Social worker</a:t>
            </a:r>
          </a:p>
        </p:txBody>
      </p:sp>
      <p:sp>
        <p:nvSpPr>
          <p:cNvPr id="86" name="TextBox 85">
            <a:extLst>
              <a:ext uri="{FF2B5EF4-FFF2-40B4-BE49-F238E27FC236}">
                <a16:creationId xmlns:a16="http://schemas.microsoft.com/office/drawing/2014/main" id="{8EBCA966-1848-88FB-E375-B8F0EF4EFB6C}"/>
              </a:ext>
            </a:extLst>
          </p:cNvPr>
          <p:cNvSpPr txBox="1"/>
          <p:nvPr/>
        </p:nvSpPr>
        <p:spPr>
          <a:xfrm>
            <a:off x="8320768" y="3607755"/>
            <a:ext cx="1260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Storyboard artist</a:t>
            </a:r>
          </a:p>
        </p:txBody>
      </p:sp>
      <p:sp>
        <p:nvSpPr>
          <p:cNvPr id="87" name="TextBox 86">
            <a:extLst>
              <a:ext uri="{FF2B5EF4-FFF2-40B4-BE49-F238E27FC236}">
                <a16:creationId xmlns:a16="http://schemas.microsoft.com/office/drawing/2014/main" id="{72D2E37B-62A9-FDD8-A14F-5679879D257B}"/>
              </a:ext>
            </a:extLst>
          </p:cNvPr>
          <p:cNvSpPr txBox="1"/>
          <p:nvPr/>
        </p:nvSpPr>
        <p:spPr>
          <a:xfrm>
            <a:off x="10517975" y="3721889"/>
            <a:ext cx="9137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Solicitor</a:t>
            </a:r>
          </a:p>
        </p:txBody>
      </p:sp>
      <p:sp>
        <p:nvSpPr>
          <p:cNvPr id="88" name="TextBox 87">
            <a:extLst>
              <a:ext uri="{FF2B5EF4-FFF2-40B4-BE49-F238E27FC236}">
                <a16:creationId xmlns:a16="http://schemas.microsoft.com/office/drawing/2014/main" id="{D00800EE-FF6D-14AC-32CF-DA2FC2F14873}"/>
              </a:ext>
            </a:extLst>
          </p:cNvPr>
          <p:cNvSpPr txBox="1"/>
          <p:nvPr/>
        </p:nvSpPr>
        <p:spPr>
          <a:xfrm>
            <a:off x="4261690" y="5587891"/>
            <a:ext cx="9462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Project Manager</a:t>
            </a:r>
          </a:p>
        </p:txBody>
      </p:sp>
      <p:sp>
        <p:nvSpPr>
          <p:cNvPr id="89" name="TextBox 88">
            <a:extLst>
              <a:ext uri="{FF2B5EF4-FFF2-40B4-BE49-F238E27FC236}">
                <a16:creationId xmlns:a16="http://schemas.microsoft.com/office/drawing/2014/main" id="{53BFD351-87B0-73D7-ED43-0172D0129355}"/>
              </a:ext>
            </a:extLst>
          </p:cNvPr>
          <p:cNvSpPr txBox="1"/>
          <p:nvPr/>
        </p:nvSpPr>
        <p:spPr>
          <a:xfrm>
            <a:off x="6231880" y="5587891"/>
            <a:ext cx="120911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Senior Journalist</a:t>
            </a:r>
          </a:p>
        </p:txBody>
      </p:sp>
      <p:sp>
        <p:nvSpPr>
          <p:cNvPr id="90" name="TextBox 89">
            <a:extLst>
              <a:ext uri="{FF2B5EF4-FFF2-40B4-BE49-F238E27FC236}">
                <a16:creationId xmlns:a16="http://schemas.microsoft.com/office/drawing/2014/main" id="{B8BB8833-52B9-8FF9-0D5C-B6472A9A8634}"/>
              </a:ext>
            </a:extLst>
          </p:cNvPr>
          <p:cNvSpPr txBox="1"/>
          <p:nvPr/>
        </p:nvSpPr>
        <p:spPr>
          <a:xfrm>
            <a:off x="8499154" y="5578439"/>
            <a:ext cx="1020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Marketing manager</a:t>
            </a:r>
          </a:p>
        </p:txBody>
      </p:sp>
      <p:sp>
        <p:nvSpPr>
          <p:cNvPr id="91" name="TextBox 90">
            <a:extLst>
              <a:ext uri="{FF2B5EF4-FFF2-40B4-BE49-F238E27FC236}">
                <a16:creationId xmlns:a16="http://schemas.microsoft.com/office/drawing/2014/main" id="{D9EA872D-1C03-CE16-7B6F-78AADB4915BB}"/>
              </a:ext>
            </a:extLst>
          </p:cNvPr>
          <p:cNvSpPr txBox="1"/>
          <p:nvPr/>
        </p:nvSpPr>
        <p:spPr>
          <a:xfrm>
            <a:off x="10353797" y="5547442"/>
            <a:ext cx="12420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First officer pilot</a:t>
            </a:r>
          </a:p>
        </p:txBody>
      </p:sp>
      <p:sp>
        <p:nvSpPr>
          <p:cNvPr id="2" name="TextBox 1">
            <a:extLst>
              <a:ext uri="{FF2B5EF4-FFF2-40B4-BE49-F238E27FC236}">
                <a16:creationId xmlns:a16="http://schemas.microsoft.com/office/drawing/2014/main" id="{A49500C8-0CC7-CF65-880E-F3C3387B0ABF}"/>
              </a:ext>
            </a:extLst>
          </p:cNvPr>
          <p:cNvSpPr txBox="1"/>
          <p:nvPr/>
        </p:nvSpPr>
        <p:spPr>
          <a:xfrm>
            <a:off x="220453" y="1860269"/>
            <a:ext cx="31066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Degree apprenticeships available</a:t>
            </a:r>
          </a:p>
        </p:txBody>
      </p:sp>
      <p:pic>
        <p:nvPicPr>
          <p:cNvPr id="40" name="Graphic 39" descr="Doctor male outline">
            <a:extLst>
              <a:ext uri="{FF2B5EF4-FFF2-40B4-BE49-F238E27FC236}">
                <a16:creationId xmlns:a16="http://schemas.microsoft.com/office/drawing/2014/main" id="{128863F0-6A08-D3AE-B3DA-8440AE736F9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39765" y="2418048"/>
            <a:ext cx="1128945" cy="1128945"/>
          </a:xfrm>
          <a:prstGeom prst="rect">
            <a:avLst/>
          </a:prstGeom>
        </p:spPr>
      </p:pic>
    </p:spTree>
    <p:extLst>
      <p:ext uri="{BB962C8B-B14F-4D97-AF65-F5344CB8AC3E}">
        <p14:creationId xmlns:p14="http://schemas.microsoft.com/office/powerpoint/2010/main" val="8157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anim calcmode="lin" valueType="num">
                                      <p:cBhvr>
                                        <p:cTn id="13" dur="1000" fill="hold"/>
                                        <p:tgtEl>
                                          <p:spTgt spid="80"/>
                                        </p:tgtEl>
                                        <p:attrNameLst>
                                          <p:attrName>ppt_x</p:attrName>
                                        </p:attrNameLst>
                                      </p:cBhvr>
                                      <p:tavLst>
                                        <p:tav tm="0">
                                          <p:val>
                                            <p:strVal val="#ppt_x"/>
                                          </p:val>
                                        </p:tav>
                                        <p:tav tm="100000">
                                          <p:val>
                                            <p:strVal val="#ppt_x"/>
                                          </p:val>
                                        </p:tav>
                                      </p:tavLst>
                                    </p:anim>
                                    <p:anim calcmode="lin" valueType="num">
                                      <p:cBhvr>
                                        <p:cTn id="14" dur="1000" fill="hold"/>
                                        <p:tgtEl>
                                          <p:spTgt spid="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1000"/>
                                        <p:tgtEl>
                                          <p:spTgt spid="82"/>
                                        </p:tgtEl>
                                      </p:cBhvr>
                                    </p:animEffect>
                                    <p:anim calcmode="lin" valueType="num">
                                      <p:cBhvr>
                                        <p:cTn id="33" dur="1000" fill="hold"/>
                                        <p:tgtEl>
                                          <p:spTgt spid="82"/>
                                        </p:tgtEl>
                                        <p:attrNameLst>
                                          <p:attrName>ppt_x</p:attrName>
                                        </p:attrNameLst>
                                      </p:cBhvr>
                                      <p:tavLst>
                                        <p:tav tm="0">
                                          <p:val>
                                            <p:strVal val="#ppt_x"/>
                                          </p:val>
                                        </p:tav>
                                        <p:tav tm="100000">
                                          <p:val>
                                            <p:strVal val="#ppt_x"/>
                                          </p:val>
                                        </p:tav>
                                      </p:tavLst>
                                    </p:anim>
                                    <p:anim calcmode="lin" valueType="num">
                                      <p:cBhvr>
                                        <p:cTn id="34" dur="1000" fill="hold"/>
                                        <p:tgtEl>
                                          <p:spTgt spid="8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1000"/>
                                        <p:tgtEl>
                                          <p:spTgt spid="85"/>
                                        </p:tgtEl>
                                      </p:cBhvr>
                                    </p:animEffect>
                                    <p:anim calcmode="lin" valueType="num">
                                      <p:cBhvr>
                                        <p:cTn id="43" dur="1000" fill="hold"/>
                                        <p:tgtEl>
                                          <p:spTgt spid="85"/>
                                        </p:tgtEl>
                                        <p:attrNameLst>
                                          <p:attrName>ppt_x</p:attrName>
                                        </p:attrNameLst>
                                      </p:cBhvr>
                                      <p:tavLst>
                                        <p:tav tm="0">
                                          <p:val>
                                            <p:strVal val="#ppt_x"/>
                                          </p:val>
                                        </p:tav>
                                        <p:tav tm="100000">
                                          <p:val>
                                            <p:strVal val="#ppt_x"/>
                                          </p:val>
                                        </p:tav>
                                      </p:tavLst>
                                    </p:anim>
                                    <p:anim calcmode="lin" valueType="num">
                                      <p:cBhvr>
                                        <p:cTn id="44" dur="1000" fill="hold"/>
                                        <p:tgtEl>
                                          <p:spTgt spid="8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1000"/>
                                        <p:tgtEl>
                                          <p:spTgt spid="87"/>
                                        </p:tgtEl>
                                      </p:cBhvr>
                                    </p:animEffect>
                                    <p:anim calcmode="lin" valueType="num">
                                      <p:cBhvr>
                                        <p:cTn id="58" dur="1000" fill="hold"/>
                                        <p:tgtEl>
                                          <p:spTgt spid="87"/>
                                        </p:tgtEl>
                                        <p:attrNameLst>
                                          <p:attrName>ppt_x</p:attrName>
                                        </p:attrNameLst>
                                      </p:cBhvr>
                                      <p:tavLst>
                                        <p:tav tm="0">
                                          <p:val>
                                            <p:strVal val="#ppt_x"/>
                                          </p:val>
                                        </p:tav>
                                        <p:tav tm="100000">
                                          <p:val>
                                            <p:strVal val="#ppt_x"/>
                                          </p:val>
                                        </p:tav>
                                      </p:tavLst>
                                    </p:anim>
                                    <p:anim calcmode="lin" valueType="num">
                                      <p:cBhvr>
                                        <p:cTn id="59" dur="1000" fill="hold"/>
                                        <p:tgtEl>
                                          <p:spTgt spid="8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fade">
                                      <p:cBhvr>
                                        <p:cTn id="72" dur="1000"/>
                                        <p:tgtEl>
                                          <p:spTgt spid="88"/>
                                        </p:tgtEl>
                                      </p:cBhvr>
                                    </p:animEffect>
                                    <p:anim calcmode="lin" valueType="num">
                                      <p:cBhvr>
                                        <p:cTn id="73" dur="1000" fill="hold"/>
                                        <p:tgtEl>
                                          <p:spTgt spid="88"/>
                                        </p:tgtEl>
                                        <p:attrNameLst>
                                          <p:attrName>ppt_x</p:attrName>
                                        </p:attrNameLst>
                                      </p:cBhvr>
                                      <p:tavLst>
                                        <p:tav tm="0">
                                          <p:val>
                                            <p:strVal val="#ppt_x"/>
                                          </p:val>
                                        </p:tav>
                                        <p:tav tm="100000">
                                          <p:val>
                                            <p:strVal val="#ppt_x"/>
                                          </p:val>
                                        </p:tav>
                                      </p:tavLst>
                                    </p:anim>
                                    <p:anim calcmode="lin" valueType="num">
                                      <p:cBhvr>
                                        <p:cTn id="74" dur="1000" fill="hold"/>
                                        <p:tgtEl>
                                          <p:spTgt spid="8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fade">
                                      <p:cBhvr>
                                        <p:cTn id="87" dur="1000"/>
                                        <p:tgtEl>
                                          <p:spTgt spid="90"/>
                                        </p:tgtEl>
                                      </p:cBhvr>
                                    </p:animEffect>
                                    <p:anim calcmode="lin" valueType="num">
                                      <p:cBhvr>
                                        <p:cTn id="88" dur="1000" fill="hold"/>
                                        <p:tgtEl>
                                          <p:spTgt spid="90"/>
                                        </p:tgtEl>
                                        <p:attrNameLst>
                                          <p:attrName>ppt_x</p:attrName>
                                        </p:attrNameLst>
                                      </p:cBhvr>
                                      <p:tavLst>
                                        <p:tav tm="0">
                                          <p:val>
                                            <p:strVal val="#ppt_x"/>
                                          </p:val>
                                        </p:tav>
                                        <p:tav tm="100000">
                                          <p:val>
                                            <p:strVal val="#ppt_x"/>
                                          </p:val>
                                        </p:tav>
                                      </p:tavLst>
                                    </p:anim>
                                    <p:anim calcmode="lin" valueType="num">
                                      <p:cBhvr>
                                        <p:cTn id="89" dur="1000" fill="hold"/>
                                        <p:tgtEl>
                                          <p:spTgt spid="9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1000"/>
                                        <p:tgtEl>
                                          <p:spTgt spid="30"/>
                                        </p:tgtEl>
                                      </p:cBhvr>
                                    </p:animEffect>
                                    <p:anim calcmode="lin" valueType="num">
                                      <p:cBhvr>
                                        <p:cTn id="93" dur="1000" fill="hold"/>
                                        <p:tgtEl>
                                          <p:spTgt spid="30"/>
                                        </p:tgtEl>
                                        <p:attrNameLst>
                                          <p:attrName>ppt_x</p:attrName>
                                        </p:attrNameLst>
                                      </p:cBhvr>
                                      <p:tavLst>
                                        <p:tav tm="0">
                                          <p:val>
                                            <p:strVal val="#ppt_x"/>
                                          </p:val>
                                        </p:tav>
                                        <p:tav tm="100000">
                                          <p:val>
                                            <p:strVal val="#ppt_x"/>
                                          </p:val>
                                        </p:tav>
                                      </p:tavLst>
                                    </p:anim>
                                    <p:anim calcmode="lin" valueType="num">
                                      <p:cBhvr>
                                        <p:cTn id="9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1000" fill="hold"/>
                                        <p:tgtEl>
                                          <p:spTgt spid="7"/>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fade">
                                      <p:cBhvr>
                                        <p:cTn id="104" dur="1000"/>
                                        <p:tgtEl>
                                          <p:spTgt spid="81"/>
                                        </p:tgtEl>
                                      </p:cBhvr>
                                    </p:animEffect>
                                    <p:anim calcmode="lin" valueType="num">
                                      <p:cBhvr>
                                        <p:cTn id="105" dur="1000" fill="hold"/>
                                        <p:tgtEl>
                                          <p:spTgt spid="81"/>
                                        </p:tgtEl>
                                        <p:attrNameLst>
                                          <p:attrName>ppt_x</p:attrName>
                                        </p:attrNameLst>
                                      </p:cBhvr>
                                      <p:tavLst>
                                        <p:tav tm="0">
                                          <p:val>
                                            <p:strVal val="#ppt_x"/>
                                          </p:val>
                                        </p:tav>
                                        <p:tav tm="100000">
                                          <p:val>
                                            <p:strVal val="#ppt_x"/>
                                          </p:val>
                                        </p:tav>
                                      </p:tavLst>
                                    </p:anim>
                                    <p:anim calcmode="lin" valueType="num">
                                      <p:cBhvr>
                                        <p:cTn id="106" dur="1000" fill="hold"/>
                                        <p:tgtEl>
                                          <p:spTgt spid="8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1000"/>
                                        <p:tgtEl>
                                          <p:spTgt spid="9"/>
                                        </p:tgtEl>
                                      </p:cBhvr>
                                    </p:animEffect>
                                    <p:anim calcmode="lin" valueType="num">
                                      <p:cBhvr>
                                        <p:cTn id="110" dur="1000" fill="hold"/>
                                        <p:tgtEl>
                                          <p:spTgt spid="9"/>
                                        </p:tgtEl>
                                        <p:attrNameLst>
                                          <p:attrName>ppt_x</p:attrName>
                                        </p:attrNameLst>
                                      </p:cBhvr>
                                      <p:tavLst>
                                        <p:tav tm="0">
                                          <p:val>
                                            <p:strVal val="#ppt_x"/>
                                          </p:val>
                                        </p:tav>
                                        <p:tav tm="100000">
                                          <p:val>
                                            <p:strVal val="#ppt_x"/>
                                          </p:val>
                                        </p:tav>
                                      </p:tavLst>
                                    </p:anim>
                                    <p:anim calcmode="lin" valueType="num">
                                      <p:cBhvr>
                                        <p:cTn id="111" dur="1000" fill="hold"/>
                                        <p:tgtEl>
                                          <p:spTgt spid="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83"/>
                                        </p:tgtEl>
                                        <p:attrNameLst>
                                          <p:attrName>style.visibility</p:attrName>
                                        </p:attrNameLst>
                                      </p:cBhvr>
                                      <p:to>
                                        <p:strVal val="visible"/>
                                      </p:to>
                                    </p:set>
                                    <p:animEffect transition="in" filter="fade">
                                      <p:cBhvr>
                                        <p:cTn id="114" dur="1000"/>
                                        <p:tgtEl>
                                          <p:spTgt spid="83"/>
                                        </p:tgtEl>
                                      </p:cBhvr>
                                    </p:animEffect>
                                    <p:anim calcmode="lin" valueType="num">
                                      <p:cBhvr>
                                        <p:cTn id="115" dur="1000" fill="hold"/>
                                        <p:tgtEl>
                                          <p:spTgt spid="83"/>
                                        </p:tgtEl>
                                        <p:attrNameLst>
                                          <p:attrName>ppt_x</p:attrName>
                                        </p:attrNameLst>
                                      </p:cBhvr>
                                      <p:tavLst>
                                        <p:tav tm="0">
                                          <p:val>
                                            <p:strVal val="#ppt_x"/>
                                          </p:val>
                                        </p:tav>
                                        <p:tav tm="100000">
                                          <p:val>
                                            <p:strVal val="#ppt_x"/>
                                          </p:val>
                                        </p:tav>
                                      </p:tavLst>
                                    </p:anim>
                                    <p:anim calcmode="lin" valueType="num">
                                      <p:cBhvr>
                                        <p:cTn id="116" dur="1000" fill="hold"/>
                                        <p:tgtEl>
                                          <p:spTgt spid="83"/>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1000"/>
                                        <p:tgtEl>
                                          <p:spTgt spid="23"/>
                                        </p:tgtEl>
                                      </p:cBhvr>
                                    </p:animEffect>
                                    <p:anim calcmode="lin" valueType="num">
                                      <p:cBhvr>
                                        <p:cTn id="120" dur="1000" fill="hold"/>
                                        <p:tgtEl>
                                          <p:spTgt spid="23"/>
                                        </p:tgtEl>
                                        <p:attrNameLst>
                                          <p:attrName>ppt_x</p:attrName>
                                        </p:attrNameLst>
                                      </p:cBhvr>
                                      <p:tavLst>
                                        <p:tav tm="0">
                                          <p:val>
                                            <p:strVal val="#ppt_x"/>
                                          </p:val>
                                        </p:tav>
                                        <p:tav tm="100000">
                                          <p:val>
                                            <p:strVal val="#ppt_x"/>
                                          </p:val>
                                        </p:tav>
                                      </p:tavLst>
                                    </p:anim>
                                    <p:anim calcmode="lin" valueType="num">
                                      <p:cBhvr>
                                        <p:cTn id="121" dur="1000" fill="hold"/>
                                        <p:tgtEl>
                                          <p:spTgt spid="23"/>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1000"/>
                                        <p:tgtEl>
                                          <p:spTgt spid="21"/>
                                        </p:tgtEl>
                                      </p:cBhvr>
                                    </p:animEffect>
                                    <p:anim calcmode="lin" valueType="num">
                                      <p:cBhvr>
                                        <p:cTn id="125" dur="1000" fill="hold"/>
                                        <p:tgtEl>
                                          <p:spTgt spid="21"/>
                                        </p:tgtEl>
                                        <p:attrNameLst>
                                          <p:attrName>ppt_x</p:attrName>
                                        </p:attrNameLst>
                                      </p:cBhvr>
                                      <p:tavLst>
                                        <p:tav tm="0">
                                          <p:val>
                                            <p:strVal val="#ppt_x"/>
                                          </p:val>
                                        </p:tav>
                                        <p:tav tm="100000">
                                          <p:val>
                                            <p:strVal val="#ppt_x"/>
                                          </p:val>
                                        </p:tav>
                                      </p:tavLst>
                                    </p:anim>
                                    <p:anim calcmode="lin" valueType="num">
                                      <p:cBhvr>
                                        <p:cTn id="126" dur="1000" fill="hold"/>
                                        <p:tgtEl>
                                          <p:spTgt spid="21"/>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1000"/>
                                        <p:tgtEl>
                                          <p:spTgt spid="84"/>
                                        </p:tgtEl>
                                      </p:cBhvr>
                                    </p:animEffect>
                                    <p:anim calcmode="lin" valueType="num">
                                      <p:cBhvr>
                                        <p:cTn id="130" dur="1000" fill="hold"/>
                                        <p:tgtEl>
                                          <p:spTgt spid="84"/>
                                        </p:tgtEl>
                                        <p:attrNameLst>
                                          <p:attrName>ppt_x</p:attrName>
                                        </p:attrNameLst>
                                      </p:cBhvr>
                                      <p:tavLst>
                                        <p:tav tm="0">
                                          <p:val>
                                            <p:strVal val="#ppt_x"/>
                                          </p:val>
                                        </p:tav>
                                        <p:tav tm="100000">
                                          <p:val>
                                            <p:strVal val="#ppt_x"/>
                                          </p:val>
                                        </p:tav>
                                      </p:tavLst>
                                    </p:anim>
                                    <p:anim calcmode="lin" valueType="num">
                                      <p:cBhvr>
                                        <p:cTn id="131" dur="1000" fill="hold"/>
                                        <p:tgtEl>
                                          <p:spTgt spid="84"/>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fade">
                                      <p:cBhvr>
                                        <p:cTn id="134" dur="1000"/>
                                        <p:tgtEl>
                                          <p:spTgt spid="24"/>
                                        </p:tgtEl>
                                      </p:cBhvr>
                                    </p:animEffect>
                                    <p:anim calcmode="lin" valueType="num">
                                      <p:cBhvr>
                                        <p:cTn id="135" dur="1000" fill="hold"/>
                                        <p:tgtEl>
                                          <p:spTgt spid="24"/>
                                        </p:tgtEl>
                                        <p:attrNameLst>
                                          <p:attrName>ppt_x</p:attrName>
                                        </p:attrNameLst>
                                      </p:cBhvr>
                                      <p:tavLst>
                                        <p:tav tm="0">
                                          <p:val>
                                            <p:strVal val="#ppt_x"/>
                                          </p:val>
                                        </p:tav>
                                        <p:tav tm="100000">
                                          <p:val>
                                            <p:strVal val="#ppt_x"/>
                                          </p:val>
                                        </p:tav>
                                      </p:tavLst>
                                    </p:anim>
                                    <p:anim calcmode="lin" valueType="num">
                                      <p:cBhvr>
                                        <p:cTn id="136" dur="1000" fill="hold"/>
                                        <p:tgtEl>
                                          <p:spTgt spid="24"/>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12"/>
                                        </p:tgtEl>
                                        <p:attrNameLst>
                                          <p:attrName>style.visibility</p:attrName>
                                        </p:attrNameLst>
                                      </p:cBhvr>
                                      <p:to>
                                        <p:strVal val="visible"/>
                                      </p:to>
                                    </p:set>
                                    <p:animEffect transition="in" filter="fade">
                                      <p:cBhvr>
                                        <p:cTn id="139" dur="1000"/>
                                        <p:tgtEl>
                                          <p:spTgt spid="12"/>
                                        </p:tgtEl>
                                      </p:cBhvr>
                                    </p:animEffect>
                                    <p:anim calcmode="lin" valueType="num">
                                      <p:cBhvr>
                                        <p:cTn id="140" dur="1000" fill="hold"/>
                                        <p:tgtEl>
                                          <p:spTgt spid="12"/>
                                        </p:tgtEl>
                                        <p:attrNameLst>
                                          <p:attrName>ppt_x</p:attrName>
                                        </p:attrNameLst>
                                      </p:cBhvr>
                                      <p:tavLst>
                                        <p:tav tm="0">
                                          <p:val>
                                            <p:strVal val="#ppt_x"/>
                                          </p:val>
                                        </p:tav>
                                        <p:tav tm="100000">
                                          <p:val>
                                            <p:strVal val="#ppt_x"/>
                                          </p:val>
                                        </p:tav>
                                      </p:tavLst>
                                    </p:anim>
                                    <p:anim calcmode="lin" valueType="num">
                                      <p:cBhvr>
                                        <p:cTn id="141" dur="1000" fill="hold"/>
                                        <p:tgtEl>
                                          <p:spTgt spid="12"/>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fade">
                                      <p:cBhvr>
                                        <p:cTn id="144" dur="1000"/>
                                        <p:tgtEl>
                                          <p:spTgt spid="26"/>
                                        </p:tgtEl>
                                      </p:cBhvr>
                                    </p:animEffect>
                                    <p:anim calcmode="lin" valueType="num">
                                      <p:cBhvr>
                                        <p:cTn id="145" dur="1000" fill="hold"/>
                                        <p:tgtEl>
                                          <p:spTgt spid="26"/>
                                        </p:tgtEl>
                                        <p:attrNameLst>
                                          <p:attrName>ppt_x</p:attrName>
                                        </p:attrNameLst>
                                      </p:cBhvr>
                                      <p:tavLst>
                                        <p:tav tm="0">
                                          <p:val>
                                            <p:strVal val="#ppt_x"/>
                                          </p:val>
                                        </p:tav>
                                        <p:tav tm="100000">
                                          <p:val>
                                            <p:strVal val="#ppt_x"/>
                                          </p:val>
                                        </p:tav>
                                      </p:tavLst>
                                    </p:anim>
                                    <p:anim calcmode="lin" valueType="num">
                                      <p:cBhvr>
                                        <p:cTn id="146" dur="1000" fill="hold"/>
                                        <p:tgtEl>
                                          <p:spTgt spid="26"/>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86"/>
                                        </p:tgtEl>
                                        <p:attrNameLst>
                                          <p:attrName>style.visibility</p:attrName>
                                        </p:attrNameLst>
                                      </p:cBhvr>
                                      <p:to>
                                        <p:strVal val="visible"/>
                                      </p:to>
                                    </p:set>
                                    <p:animEffect transition="in" filter="fade">
                                      <p:cBhvr>
                                        <p:cTn id="149" dur="1000"/>
                                        <p:tgtEl>
                                          <p:spTgt spid="86"/>
                                        </p:tgtEl>
                                      </p:cBhvr>
                                    </p:animEffect>
                                    <p:anim calcmode="lin" valueType="num">
                                      <p:cBhvr>
                                        <p:cTn id="150" dur="1000" fill="hold"/>
                                        <p:tgtEl>
                                          <p:spTgt spid="86"/>
                                        </p:tgtEl>
                                        <p:attrNameLst>
                                          <p:attrName>ppt_x</p:attrName>
                                        </p:attrNameLst>
                                      </p:cBhvr>
                                      <p:tavLst>
                                        <p:tav tm="0">
                                          <p:val>
                                            <p:strVal val="#ppt_x"/>
                                          </p:val>
                                        </p:tav>
                                        <p:tav tm="100000">
                                          <p:val>
                                            <p:strVal val="#ppt_x"/>
                                          </p:val>
                                        </p:tav>
                                      </p:tavLst>
                                    </p:anim>
                                    <p:anim calcmode="lin" valueType="num">
                                      <p:cBhvr>
                                        <p:cTn id="151" dur="1000" fill="hold"/>
                                        <p:tgtEl>
                                          <p:spTgt spid="86"/>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15"/>
                                        </p:tgtEl>
                                        <p:attrNameLst>
                                          <p:attrName>style.visibility</p:attrName>
                                        </p:attrNameLst>
                                      </p:cBhvr>
                                      <p:to>
                                        <p:strVal val="visible"/>
                                      </p:to>
                                    </p:set>
                                    <p:animEffect transition="in" filter="fade">
                                      <p:cBhvr>
                                        <p:cTn id="154" dur="1000"/>
                                        <p:tgtEl>
                                          <p:spTgt spid="15"/>
                                        </p:tgtEl>
                                      </p:cBhvr>
                                    </p:animEffect>
                                    <p:anim calcmode="lin" valueType="num">
                                      <p:cBhvr>
                                        <p:cTn id="155" dur="1000" fill="hold"/>
                                        <p:tgtEl>
                                          <p:spTgt spid="15"/>
                                        </p:tgtEl>
                                        <p:attrNameLst>
                                          <p:attrName>ppt_x</p:attrName>
                                        </p:attrNameLst>
                                      </p:cBhvr>
                                      <p:tavLst>
                                        <p:tav tm="0">
                                          <p:val>
                                            <p:strVal val="#ppt_x"/>
                                          </p:val>
                                        </p:tav>
                                        <p:tav tm="100000">
                                          <p:val>
                                            <p:strVal val="#ppt_x"/>
                                          </p:val>
                                        </p:tav>
                                      </p:tavLst>
                                    </p:anim>
                                    <p:anim calcmode="lin" valueType="num">
                                      <p:cBhvr>
                                        <p:cTn id="156" dur="1000" fill="hold"/>
                                        <p:tgtEl>
                                          <p:spTgt spid="15"/>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89"/>
                                        </p:tgtEl>
                                        <p:attrNameLst>
                                          <p:attrName>style.visibility</p:attrName>
                                        </p:attrNameLst>
                                      </p:cBhvr>
                                      <p:to>
                                        <p:strVal val="visible"/>
                                      </p:to>
                                    </p:set>
                                    <p:animEffect transition="in" filter="fade">
                                      <p:cBhvr>
                                        <p:cTn id="159" dur="1000"/>
                                        <p:tgtEl>
                                          <p:spTgt spid="89"/>
                                        </p:tgtEl>
                                      </p:cBhvr>
                                    </p:animEffect>
                                    <p:anim calcmode="lin" valueType="num">
                                      <p:cBhvr>
                                        <p:cTn id="160" dur="1000" fill="hold"/>
                                        <p:tgtEl>
                                          <p:spTgt spid="89"/>
                                        </p:tgtEl>
                                        <p:attrNameLst>
                                          <p:attrName>ppt_x</p:attrName>
                                        </p:attrNameLst>
                                      </p:cBhvr>
                                      <p:tavLst>
                                        <p:tav tm="0">
                                          <p:val>
                                            <p:strVal val="#ppt_x"/>
                                          </p:val>
                                        </p:tav>
                                        <p:tav tm="100000">
                                          <p:val>
                                            <p:strVal val="#ppt_x"/>
                                          </p:val>
                                        </p:tav>
                                      </p:tavLst>
                                    </p:anim>
                                    <p:anim calcmode="lin" valueType="num">
                                      <p:cBhvr>
                                        <p:cTn id="161" dur="1000" fill="hold"/>
                                        <p:tgtEl>
                                          <p:spTgt spid="89"/>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fade">
                                      <p:cBhvr>
                                        <p:cTn id="164" dur="1000"/>
                                        <p:tgtEl>
                                          <p:spTgt spid="29"/>
                                        </p:tgtEl>
                                      </p:cBhvr>
                                    </p:animEffect>
                                    <p:anim calcmode="lin" valueType="num">
                                      <p:cBhvr>
                                        <p:cTn id="165" dur="1000" fill="hold"/>
                                        <p:tgtEl>
                                          <p:spTgt spid="29"/>
                                        </p:tgtEl>
                                        <p:attrNameLst>
                                          <p:attrName>ppt_x</p:attrName>
                                        </p:attrNameLst>
                                      </p:cBhvr>
                                      <p:tavLst>
                                        <p:tav tm="0">
                                          <p:val>
                                            <p:strVal val="#ppt_x"/>
                                          </p:val>
                                        </p:tav>
                                        <p:tav tm="100000">
                                          <p:val>
                                            <p:strVal val="#ppt_x"/>
                                          </p:val>
                                        </p:tav>
                                      </p:tavLst>
                                    </p:anim>
                                    <p:anim calcmode="lin" valueType="num">
                                      <p:cBhvr>
                                        <p:cTn id="166" dur="1000" fill="hold"/>
                                        <p:tgtEl>
                                          <p:spTgt spid="29"/>
                                        </p:tgtEl>
                                        <p:attrNameLst>
                                          <p:attrName>ppt_y</p:attrName>
                                        </p:attrNameLst>
                                      </p:cBhvr>
                                      <p:tavLst>
                                        <p:tav tm="0">
                                          <p:val>
                                            <p:strVal val="#ppt_y+.1"/>
                                          </p:val>
                                        </p:tav>
                                        <p:tav tm="100000">
                                          <p:val>
                                            <p:strVal val="#ppt_y"/>
                                          </p:val>
                                        </p:tav>
                                      </p:tavLst>
                                    </p:anim>
                                  </p:childTnLst>
                                </p:cTn>
                              </p:par>
                              <p:par>
                                <p:cTn id="167" presetID="42" presetClass="entr" presetSubtype="0" fill="hold" nodeType="withEffect">
                                  <p:stCondLst>
                                    <p:cond delay="0"/>
                                  </p:stCondLst>
                                  <p:childTnLst>
                                    <p:set>
                                      <p:cBhvr>
                                        <p:cTn id="168" dur="1" fill="hold">
                                          <p:stCondLst>
                                            <p:cond delay="0"/>
                                          </p:stCondLst>
                                        </p:cTn>
                                        <p:tgtEl>
                                          <p:spTgt spid="17"/>
                                        </p:tgtEl>
                                        <p:attrNameLst>
                                          <p:attrName>style.visibility</p:attrName>
                                        </p:attrNameLst>
                                      </p:cBhvr>
                                      <p:to>
                                        <p:strVal val="visible"/>
                                      </p:to>
                                    </p:set>
                                    <p:animEffect transition="in" filter="fade">
                                      <p:cBhvr>
                                        <p:cTn id="169" dur="1000"/>
                                        <p:tgtEl>
                                          <p:spTgt spid="17"/>
                                        </p:tgtEl>
                                      </p:cBhvr>
                                    </p:animEffect>
                                    <p:anim calcmode="lin" valueType="num">
                                      <p:cBhvr>
                                        <p:cTn id="170" dur="1000" fill="hold"/>
                                        <p:tgtEl>
                                          <p:spTgt spid="17"/>
                                        </p:tgtEl>
                                        <p:attrNameLst>
                                          <p:attrName>ppt_x</p:attrName>
                                        </p:attrNameLst>
                                      </p:cBhvr>
                                      <p:tavLst>
                                        <p:tav tm="0">
                                          <p:val>
                                            <p:strVal val="#ppt_x"/>
                                          </p:val>
                                        </p:tav>
                                        <p:tav tm="100000">
                                          <p:val>
                                            <p:strVal val="#ppt_x"/>
                                          </p:val>
                                        </p:tav>
                                      </p:tavLst>
                                    </p:anim>
                                    <p:anim calcmode="lin" valueType="num">
                                      <p:cBhvr>
                                        <p:cTn id="171" dur="1000" fill="hold"/>
                                        <p:tgtEl>
                                          <p:spTgt spid="17"/>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fade">
                                      <p:cBhvr>
                                        <p:cTn id="174" dur="1000"/>
                                        <p:tgtEl>
                                          <p:spTgt spid="31"/>
                                        </p:tgtEl>
                                      </p:cBhvr>
                                    </p:animEffect>
                                    <p:anim calcmode="lin" valueType="num">
                                      <p:cBhvr>
                                        <p:cTn id="175" dur="1000" fill="hold"/>
                                        <p:tgtEl>
                                          <p:spTgt spid="31"/>
                                        </p:tgtEl>
                                        <p:attrNameLst>
                                          <p:attrName>ppt_x</p:attrName>
                                        </p:attrNameLst>
                                      </p:cBhvr>
                                      <p:tavLst>
                                        <p:tav tm="0">
                                          <p:val>
                                            <p:strVal val="#ppt_x"/>
                                          </p:val>
                                        </p:tav>
                                        <p:tav tm="100000">
                                          <p:val>
                                            <p:strVal val="#ppt_x"/>
                                          </p:val>
                                        </p:tav>
                                      </p:tavLst>
                                    </p:anim>
                                    <p:anim calcmode="lin" valueType="num">
                                      <p:cBhvr>
                                        <p:cTn id="176" dur="1000" fill="hold"/>
                                        <p:tgtEl>
                                          <p:spTgt spid="31"/>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91"/>
                                        </p:tgtEl>
                                        <p:attrNameLst>
                                          <p:attrName>style.visibility</p:attrName>
                                        </p:attrNameLst>
                                      </p:cBhvr>
                                      <p:to>
                                        <p:strVal val="visible"/>
                                      </p:to>
                                    </p:set>
                                    <p:animEffect transition="in" filter="fade">
                                      <p:cBhvr>
                                        <p:cTn id="179" dur="1000"/>
                                        <p:tgtEl>
                                          <p:spTgt spid="91"/>
                                        </p:tgtEl>
                                      </p:cBhvr>
                                    </p:animEffect>
                                    <p:anim calcmode="lin" valueType="num">
                                      <p:cBhvr>
                                        <p:cTn id="180" dur="1000" fill="hold"/>
                                        <p:tgtEl>
                                          <p:spTgt spid="91"/>
                                        </p:tgtEl>
                                        <p:attrNameLst>
                                          <p:attrName>ppt_x</p:attrName>
                                        </p:attrNameLst>
                                      </p:cBhvr>
                                      <p:tavLst>
                                        <p:tav tm="0">
                                          <p:val>
                                            <p:strVal val="#ppt_x"/>
                                          </p:val>
                                        </p:tav>
                                        <p:tav tm="100000">
                                          <p:val>
                                            <p:strVal val="#ppt_x"/>
                                          </p:val>
                                        </p:tav>
                                      </p:tavLst>
                                    </p:anim>
                                    <p:anim calcmode="lin" valueType="num">
                                      <p:cBhvr>
                                        <p:cTn id="181" dur="1000" fill="hold"/>
                                        <p:tgtEl>
                                          <p:spTgt spid="91"/>
                                        </p:tgtEl>
                                        <p:attrNameLst>
                                          <p:attrName>ppt_y</p:attrName>
                                        </p:attrNameLst>
                                      </p:cBhvr>
                                      <p:tavLst>
                                        <p:tav tm="0">
                                          <p:val>
                                            <p:strVal val="#ppt_y+.1"/>
                                          </p:val>
                                        </p:tav>
                                        <p:tav tm="100000">
                                          <p:val>
                                            <p:strVal val="#ppt_y"/>
                                          </p:val>
                                        </p:tav>
                                      </p:tavLst>
                                    </p:anim>
                                  </p:childTnLst>
                                </p:cTn>
                              </p:par>
                              <p:par>
                                <p:cTn id="182" presetID="42" presetClass="entr" presetSubtype="0" fill="hold" nodeType="with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1000"/>
                                        <p:tgtEl>
                                          <p:spTgt spid="40"/>
                                        </p:tgtEl>
                                      </p:cBhvr>
                                    </p:animEffect>
                                    <p:anim calcmode="lin" valueType="num">
                                      <p:cBhvr>
                                        <p:cTn id="185" dur="1000" fill="hold"/>
                                        <p:tgtEl>
                                          <p:spTgt spid="40"/>
                                        </p:tgtEl>
                                        <p:attrNameLst>
                                          <p:attrName>ppt_x</p:attrName>
                                        </p:attrNameLst>
                                      </p:cBhvr>
                                      <p:tavLst>
                                        <p:tav tm="0">
                                          <p:val>
                                            <p:strVal val="#ppt_x"/>
                                          </p:val>
                                        </p:tav>
                                        <p:tav tm="100000">
                                          <p:val>
                                            <p:strVal val="#ppt_x"/>
                                          </p:val>
                                        </p:tav>
                                      </p:tavLst>
                                    </p:anim>
                                    <p:anim calcmode="lin" valueType="num">
                                      <p:cBhvr>
                                        <p:cTn id="18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British Gas | money.co.uk">
            <a:extLst>
              <a:ext uri="{FF2B5EF4-FFF2-40B4-BE49-F238E27FC236}">
                <a16:creationId xmlns:a16="http://schemas.microsoft.com/office/drawing/2014/main" id="{EFE2A0F6-E321-4785-8700-0DD187942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379" y="1070811"/>
            <a:ext cx="2254346" cy="1061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ujitsu Technology Solutions - Wikipedia">
            <a:extLst>
              <a:ext uri="{FF2B5EF4-FFF2-40B4-BE49-F238E27FC236}">
                <a16:creationId xmlns:a16="http://schemas.microsoft.com/office/drawing/2014/main" id="{B103B96A-E0E8-4B2C-BE91-8900610D26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3246" y="2172444"/>
            <a:ext cx="1508042" cy="708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Sky logos | Sky Group">
            <a:extLst>
              <a:ext uri="{FF2B5EF4-FFF2-40B4-BE49-F238E27FC236}">
                <a16:creationId xmlns:a16="http://schemas.microsoft.com/office/drawing/2014/main" id="{D72876D9-B822-4F27-82FC-C382A957F5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4590" y="2088740"/>
            <a:ext cx="1449736" cy="887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bus Logo transparent PNG - StickPNG">
            <a:extLst>
              <a:ext uri="{FF2B5EF4-FFF2-40B4-BE49-F238E27FC236}">
                <a16:creationId xmlns:a16="http://schemas.microsoft.com/office/drawing/2014/main" id="{D2765458-58AA-4447-8600-47785B464F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627" r="2969" b="40349"/>
          <a:stretch/>
        </p:blipFill>
        <p:spPr bwMode="auto">
          <a:xfrm>
            <a:off x="3806856" y="413883"/>
            <a:ext cx="2937740" cy="606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c-logo-png-transparent – Beech Holdings">
            <a:extLst>
              <a:ext uri="{FF2B5EF4-FFF2-40B4-BE49-F238E27FC236}">
                <a16:creationId xmlns:a16="http://schemas.microsoft.com/office/drawing/2014/main" id="{D7C88E7B-33B4-4515-8AE1-B7FE140D3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9396" y="260508"/>
            <a:ext cx="1952398" cy="676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M Logo PNG Transparent &amp;amp; SVG Vector - Freebie Supply">
            <a:extLst>
              <a:ext uri="{FF2B5EF4-FFF2-40B4-BE49-F238E27FC236}">
                <a16:creationId xmlns:a16="http://schemas.microsoft.com/office/drawing/2014/main" id="{B44257E3-984C-430E-BE48-8CC4F3EA5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2223" y="5938779"/>
            <a:ext cx="1828800" cy="7308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OS Logo PNG Transparent &amp;amp; SVG Vector - Freebie Supply">
            <a:extLst>
              <a:ext uri="{FF2B5EF4-FFF2-40B4-BE49-F238E27FC236}">
                <a16:creationId xmlns:a16="http://schemas.microsoft.com/office/drawing/2014/main" id="{5A8F2A26-4CA6-47F3-80CF-DD31731D2E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0339" y="5271376"/>
            <a:ext cx="1657350" cy="6133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 Logo Jaguar transparent PNG - StickPNG">
            <a:extLst>
              <a:ext uri="{FF2B5EF4-FFF2-40B4-BE49-F238E27FC236}">
                <a16:creationId xmlns:a16="http://schemas.microsoft.com/office/drawing/2014/main" id="{7A10D629-4724-4D62-906A-B991AD001A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4422" y="1937657"/>
            <a:ext cx="1765795" cy="9932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5E53055-8B36-4F33-B52F-4CC47E79CA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15294" y="4033876"/>
            <a:ext cx="1910568" cy="8390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4D1FCE4-4F01-4963-B337-1BF9820A58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5967" y="5630289"/>
            <a:ext cx="1012115" cy="10121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nd Rover Logo, HD Png, Meaning, Information">
            <a:extLst>
              <a:ext uri="{FF2B5EF4-FFF2-40B4-BE49-F238E27FC236}">
                <a16:creationId xmlns:a16="http://schemas.microsoft.com/office/drawing/2014/main" id="{E0D3FC5B-59B5-48A8-83BA-56FF147F96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666" y="4137018"/>
            <a:ext cx="1620547" cy="12154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ecsavers - Wikipedia">
            <a:extLst>
              <a:ext uri="{FF2B5EF4-FFF2-40B4-BE49-F238E27FC236}">
                <a16:creationId xmlns:a16="http://schemas.microsoft.com/office/drawing/2014/main" id="{F974350C-453C-449C-B8FA-9838738A50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1952" y="3375792"/>
            <a:ext cx="1852844" cy="7102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ts at Home Logo Download Vector">
            <a:extLst>
              <a:ext uri="{FF2B5EF4-FFF2-40B4-BE49-F238E27FC236}">
                <a16:creationId xmlns:a16="http://schemas.microsoft.com/office/drawing/2014/main" id="{D91226E3-6735-4E3E-932C-7EF57ED05F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2232" y="2186998"/>
            <a:ext cx="1021702" cy="10217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lls Royce logo PNG">
            <a:extLst>
              <a:ext uri="{FF2B5EF4-FFF2-40B4-BE49-F238E27FC236}">
                <a16:creationId xmlns:a16="http://schemas.microsoft.com/office/drawing/2014/main" id="{F90E10A5-13DA-48BB-B1DE-01DF97542B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7813" y="3241593"/>
            <a:ext cx="1469788" cy="14697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itish Airways Logo transparent PNG - StickPNG">
            <a:extLst>
              <a:ext uri="{FF2B5EF4-FFF2-40B4-BE49-F238E27FC236}">
                <a16:creationId xmlns:a16="http://schemas.microsoft.com/office/drawing/2014/main" id="{299FE486-0512-41E0-B121-48FA4266F1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7320" y="3994916"/>
            <a:ext cx="2563614" cy="256361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eene King - Wikipedia">
            <a:extLst>
              <a:ext uri="{FF2B5EF4-FFF2-40B4-BE49-F238E27FC236}">
                <a16:creationId xmlns:a16="http://schemas.microsoft.com/office/drawing/2014/main" id="{AE769DA1-0C3C-4E74-A0E7-896D16ECE4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91859" y="5582861"/>
            <a:ext cx="1911989" cy="99742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C5EA5DFB-1AC5-4DFD-83B2-53355E3E71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32007" y="1991122"/>
            <a:ext cx="1910568" cy="83885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SK Logo transparent PNG - StickPNG">
            <a:extLst>
              <a:ext uri="{FF2B5EF4-FFF2-40B4-BE49-F238E27FC236}">
                <a16:creationId xmlns:a16="http://schemas.microsoft.com/office/drawing/2014/main" id="{49F14FF1-BE28-4B88-B445-84211F9C8B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91602" y="2664548"/>
            <a:ext cx="2269109" cy="170183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arbucks Logo PNG Transparent &amp;amp; SVG Vector - Freebie Supply">
            <a:extLst>
              <a:ext uri="{FF2B5EF4-FFF2-40B4-BE49-F238E27FC236}">
                <a16:creationId xmlns:a16="http://schemas.microsoft.com/office/drawing/2014/main" id="{57A42839-4912-4FF0-ACD5-6FCBB82B679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59171" y="4115549"/>
            <a:ext cx="1116723" cy="112927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tv Logo transparent PNG - StickPNG">
            <a:extLst>
              <a:ext uri="{FF2B5EF4-FFF2-40B4-BE49-F238E27FC236}">
                <a16:creationId xmlns:a16="http://schemas.microsoft.com/office/drawing/2014/main" id="{BFB00D59-2E38-4172-AF28-BE7719CFDDE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89513" y="3056456"/>
            <a:ext cx="1420009" cy="71000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etwork Rail - Wikipedia">
            <a:extLst>
              <a:ext uri="{FF2B5EF4-FFF2-40B4-BE49-F238E27FC236}">
                <a16:creationId xmlns:a16="http://schemas.microsoft.com/office/drawing/2014/main" id="{D2D380A0-838C-4361-95FD-4C6CA0D4A97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47463" y="3897497"/>
            <a:ext cx="2172395" cy="816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EE Logo transparent PNG - StickPNG">
            <a:extLst>
              <a:ext uri="{FF2B5EF4-FFF2-40B4-BE49-F238E27FC236}">
                <a16:creationId xmlns:a16="http://schemas.microsoft.com/office/drawing/2014/main" id="{59091ED1-DE64-4AE4-9FF8-937438094E7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30274" y="4615779"/>
            <a:ext cx="980580" cy="171224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shly Prepared Sandwiches, Soups, Organic Coffee | Pret A Manger">
            <a:extLst>
              <a:ext uri="{FF2B5EF4-FFF2-40B4-BE49-F238E27FC236}">
                <a16:creationId xmlns:a16="http://schemas.microsoft.com/office/drawing/2014/main" id="{E99DD771-CDFD-45B8-88DB-149BDA3F72F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32335" y="1160977"/>
            <a:ext cx="1981775" cy="66614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AE Systems Logo PNG Transparent &amp;amp; SVG Vector - Freebie Supply">
            <a:extLst>
              <a:ext uri="{FF2B5EF4-FFF2-40B4-BE49-F238E27FC236}">
                <a16:creationId xmlns:a16="http://schemas.microsoft.com/office/drawing/2014/main" id="{FEE7FEAF-1FC0-483A-9EC9-BA1D5B97246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1795" b="39937"/>
          <a:stretch/>
        </p:blipFill>
        <p:spPr bwMode="auto">
          <a:xfrm>
            <a:off x="8692733" y="1482175"/>
            <a:ext cx="3459008" cy="63190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wC Logo PNG Transparent &amp;amp; SVG Vector - Freebie Supply">
            <a:extLst>
              <a:ext uri="{FF2B5EF4-FFF2-40B4-BE49-F238E27FC236}">
                <a16:creationId xmlns:a16="http://schemas.microsoft.com/office/drawing/2014/main" id="{6D731007-614B-4150-91C3-C4696B1B1BB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258301" y="172696"/>
            <a:ext cx="1449736" cy="109990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MW Logo PNG Transparent &amp;amp; SVG Vector - Freebie Supply">
            <a:extLst>
              <a:ext uri="{FF2B5EF4-FFF2-40B4-BE49-F238E27FC236}">
                <a16:creationId xmlns:a16="http://schemas.microsoft.com/office/drawing/2014/main" id="{59B91D55-0DAA-4D25-9053-3877AFCA594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626916" y="2981290"/>
            <a:ext cx="1119974" cy="111997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antander Logo PNG Image - PurePNG | Free transparent CC0 PNG Image Library">
            <a:extLst>
              <a:ext uri="{FF2B5EF4-FFF2-40B4-BE49-F238E27FC236}">
                <a16:creationId xmlns:a16="http://schemas.microsoft.com/office/drawing/2014/main" id="{201F7B21-2D8D-43E5-9AB8-F2B99CD4989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646189" y="4556262"/>
            <a:ext cx="2357273" cy="172864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C384A353-5596-4376-A21E-C3DCB904975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731701" y="5884682"/>
            <a:ext cx="2172395" cy="6535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8473FB-0269-1680-32AF-7608D57B4FDF}"/>
              </a:ext>
            </a:extLst>
          </p:cNvPr>
          <p:cNvSpPr txBox="1"/>
          <p:nvPr/>
        </p:nvSpPr>
        <p:spPr>
          <a:xfrm>
            <a:off x="187715" y="1798127"/>
            <a:ext cx="327029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Which employers offer apprenticeships?</a:t>
            </a:r>
          </a:p>
        </p:txBody>
      </p:sp>
    </p:spTree>
    <p:extLst>
      <p:ext uri="{BB962C8B-B14F-4D97-AF65-F5344CB8AC3E}">
        <p14:creationId xmlns:p14="http://schemas.microsoft.com/office/powerpoint/2010/main" val="326595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42"/>
                                        </p:tgtEl>
                                        <p:attrNameLst>
                                          <p:attrName>style.visibility</p:attrName>
                                        </p:attrNameLst>
                                      </p:cBhvr>
                                      <p:to>
                                        <p:strVal val="visible"/>
                                      </p:to>
                                    </p:set>
                                    <p:anim calcmode="lin" valueType="num">
                                      <p:cBhvr>
                                        <p:cTn id="31" dur="500" fill="hold"/>
                                        <p:tgtEl>
                                          <p:spTgt spid="1042"/>
                                        </p:tgtEl>
                                        <p:attrNameLst>
                                          <p:attrName>ppt_w</p:attrName>
                                        </p:attrNameLst>
                                      </p:cBhvr>
                                      <p:tavLst>
                                        <p:tav tm="0">
                                          <p:val>
                                            <p:fltVal val="0"/>
                                          </p:val>
                                        </p:tav>
                                        <p:tav tm="100000">
                                          <p:val>
                                            <p:strVal val="#ppt_w"/>
                                          </p:val>
                                        </p:tav>
                                      </p:tavLst>
                                    </p:anim>
                                    <p:anim calcmode="lin" valueType="num">
                                      <p:cBhvr>
                                        <p:cTn id="32" dur="500" fill="hold"/>
                                        <p:tgtEl>
                                          <p:spTgt spid="104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anim calcmode="lin" valueType="num">
                                      <p:cBhvr>
                                        <p:cTn id="39" dur="500" fill="hold"/>
                                        <p:tgtEl>
                                          <p:spTgt spid="1036"/>
                                        </p:tgtEl>
                                        <p:attrNameLst>
                                          <p:attrName>ppt_w</p:attrName>
                                        </p:attrNameLst>
                                      </p:cBhvr>
                                      <p:tavLst>
                                        <p:tav tm="0">
                                          <p:val>
                                            <p:fltVal val="0"/>
                                          </p:val>
                                        </p:tav>
                                        <p:tav tm="100000">
                                          <p:val>
                                            <p:strVal val="#ppt_w"/>
                                          </p:val>
                                        </p:tav>
                                      </p:tavLst>
                                    </p:anim>
                                    <p:anim calcmode="lin" valueType="num">
                                      <p:cBhvr>
                                        <p:cTn id="40" dur="500" fill="hold"/>
                                        <p:tgtEl>
                                          <p:spTgt spid="1036"/>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p:cTn id="43" dur="500" fill="hold"/>
                                        <p:tgtEl>
                                          <p:spTgt spid="1034"/>
                                        </p:tgtEl>
                                        <p:attrNameLst>
                                          <p:attrName>ppt_w</p:attrName>
                                        </p:attrNameLst>
                                      </p:cBhvr>
                                      <p:tavLst>
                                        <p:tav tm="0">
                                          <p:val>
                                            <p:fltVal val="0"/>
                                          </p:val>
                                        </p:tav>
                                        <p:tav tm="100000">
                                          <p:val>
                                            <p:strVal val="#ppt_w"/>
                                          </p:val>
                                        </p:tav>
                                      </p:tavLst>
                                    </p:anim>
                                    <p:anim calcmode="lin" valueType="num">
                                      <p:cBhvr>
                                        <p:cTn id="44" dur="500" fill="hold"/>
                                        <p:tgtEl>
                                          <p:spTgt spid="1034"/>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38"/>
                                        </p:tgtEl>
                                        <p:attrNameLst>
                                          <p:attrName>style.visibility</p:attrName>
                                        </p:attrNameLst>
                                      </p:cBhvr>
                                      <p:to>
                                        <p:strVal val="visible"/>
                                      </p:to>
                                    </p:set>
                                    <p:anim calcmode="lin" valueType="num">
                                      <p:cBhvr>
                                        <p:cTn id="47" dur="500" fill="hold"/>
                                        <p:tgtEl>
                                          <p:spTgt spid="1038"/>
                                        </p:tgtEl>
                                        <p:attrNameLst>
                                          <p:attrName>ppt_w</p:attrName>
                                        </p:attrNameLst>
                                      </p:cBhvr>
                                      <p:tavLst>
                                        <p:tav tm="0">
                                          <p:val>
                                            <p:fltVal val="0"/>
                                          </p:val>
                                        </p:tav>
                                        <p:tav tm="100000">
                                          <p:val>
                                            <p:strVal val="#ppt_w"/>
                                          </p:val>
                                        </p:tav>
                                      </p:tavLst>
                                    </p:anim>
                                    <p:anim calcmode="lin" valueType="num">
                                      <p:cBhvr>
                                        <p:cTn id="48" dur="500" fill="hold"/>
                                        <p:tgtEl>
                                          <p:spTgt spid="1038"/>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040"/>
                                        </p:tgtEl>
                                        <p:attrNameLst>
                                          <p:attrName>style.visibility</p:attrName>
                                        </p:attrNameLst>
                                      </p:cBhvr>
                                      <p:to>
                                        <p:strVal val="visible"/>
                                      </p:to>
                                    </p:set>
                                    <p:anim calcmode="lin" valueType="num">
                                      <p:cBhvr>
                                        <p:cTn id="51" dur="500" fill="hold"/>
                                        <p:tgtEl>
                                          <p:spTgt spid="1040"/>
                                        </p:tgtEl>
                                        <p:attrNameLst>
                                          <p:attrName>ppt_w</p:attrName>
                                        </p:attrNameLst>
                                      </p:cBhvr>
                                      <p:tavLst>
                                        <p:tav tm="0">
                                          <p:val>
                                            <p:fltVal val="0"/>
                                          </p:val>
                                        </p:tav>
                                        <p:tav tm="100000">
                                          <p:val>
                                            <p:strVal val="#ppt_w"/>
                                          </p:val>
                                        </p:tav>
                                      </p:tavLst>
                                    </p:anim>
                                    <p:anim calcmode="lin" valueType="num">
                                      <p:cBhvr>
                                        <p:cTn id="52" dur="500" fill="hold"/>
                                        <p:tgtEl>
                                          <p:spTgt spid="1040"/>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048"/>
                                        </p:tgtEl>
                                        <p:attrNameLst>
                                          <p:attrName>style.visibility</p:attrName>
                                        </p:attrNameLst>
                                      </p:cBhvr>
                                      <p:to>
                                        <p:strVal val="visible"/>
                                      </p:to>
                                    </p:set>
                                    <p:anim calcmode="lin" valueType="num">
                                      <p:cBhvr>
                                        <p:cTn id="55" dur="500" fill="hold"/>
                                        <p:tgtEl>
                                          <p:spTgt spid="1048"/>
                                        </p:tgtEl>
                                        <p:attrNameLst>
                                          <p:attrName>ppt_w</p:attrName>
                                        </p:attrNameLst>
                                      </p:cBhvr>
                                      <p:tavLst>
                                        <p:tav tm="0">
                                          <p:val>
                                            <p:fltVal val="0"/>
                                          </p:val>
                                        </p:tav>
                                        <p:tav tm="100000">
                                          <p:val>
                                            <p:strVal val="#ppt_w"/>
                                          </p:val>
                                        </p:tav>
                                      </p:tavLst>
                                    </p:anim>
                                    <p:anim calcmode="lin" valueType="num">
                                      <p:cBhvr>
                                        <p:cTn id="56" dur="500" fill="hold"/>
                                        <p:tgtEl>
                                          <p:spTgt spid="1048"/>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046"/>
                                        </p:tgtEl>
                                        <p:attrNameLst>
                                          <p:attrName>style.visibility</p:attrName>
                                        </p:attrNameLst>
                                      </p:cBhvr>
                                      <p:to>
                                        <p:strVal val="visible"/>
                                      </p:to>
                                    </p:set>
                                    <p:anim calcmode="lin" valueType="num">
                                      <p:cBhvr>
                                        <p:cTn id="59" dur="500" fill="hold"/>
                                        <p:tgtEl>
                                          <p:spTgt spid="1046"/>
                                        </p:tgtEl>
                                        <p:attrNameLst>
                                          <p:attrName>ppt_w</p:attrName>
                                        </p:attrNameLst>
                                      </p:cBhvr>
                                      <p:tavLst>
                                        <p:tav tm="0">
                                          <p:val>
                                            <p:fltVal val="0"/>
                                          </p:val>
                                        </p:tav>
                                        <p:tav tm="100000">
                                          <p:val>
                                            <p:strVal val="#ppt_w"/>
                                          </p:val>
                                        </p:tav>
                                      </p:tavLst>
                                    </p:anim>
                                    <p:anim calcmode="lin" valueType="num">
                                      <p:cBhvr>
                                        <p:cTn id="60" dur="500" fill="hold"/>
                                        <p:tgtEl>
                                          <p:spTgt spid="1046"/>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044"/>
                                        </p:tgtEl>
                                        <p:attrNameLst>
                                          <p:attrName>style.visibility</p:attrName>
                                        </p:attrNameLst>
                                      </p:cBhvr>
                                      <p:to>
                                        <p:strVal val="visible"/>
                                      </p:to>
                                    </p:set>
                                    <p:anim calcmode="lin" valueType="num">
                                      <p:cBhvr>
                                        <p:cTn id="63" dur="500" fill="hold"/>
                                        <p:tgtEl>
                                          <p:spTgt spid="1044"/>
                                        </p:tgtEl>
                                        <p:attrNameLst>
                                          <p:attrName>ppt_w</p:attrName>
                                        </p:attrNameLst>
                                      </p:cBhvr>
                                      <p:tavLst>
                                        <p:tav tm="0">
                                          <p:val>
                                            <p:fltVal val="0"/>
                                          </p:val>
                                        </p:tav>
                                        <p:tav tm="100000">
                                          <p:val>
                                            <p:strVal val="#ppt_w"/>
                                          </p:val>
                                        </p:tav>
                                      </p:tavLst>
                                    </p:anim>
                                    <p:anim calcmode="lin" valueType="num">
                                      <p:cBhvr>
                                        <p:cTn id="64" dur="500" fill="hold"/>
                                        <p:tgtEl>
                                          <p:spTgt spid="1044"/>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064"/>
                                        </p:tgtEl>
                                        <p:attrNameLst>
                                          <p:attrName>style.visibility</p:attrName>
                                        </p:attrNameLst>
                                      </p:cBhvr>
                                      <p:to>
                                        <p:strVal val="visible"/>
                                      </p:to>
                                    </p:set>
                                    <p:anim calcmode="lin" valueType="num">
                                      <p:cBhvr>
                                        <p:cTn id="67" dur="500" fill="hold"/>
                                        <p:tgtEl>
                                          <p:spTgt spid="1064"/>
                                        </p:tgtEl>
                                        <p:attrNameLst>
                                          <p:attrName>ppt_w</p:attrName>
                                        </p:attrNameLst>
                                      </p:cBhvr>
                                      <p:tavLst>
                                        <p:tav tm="0">
                                          <p:val>
                                            <p:fltVal val="0"/>
                                          </p:val>
                                        </p:tav>
                                        <p:tav tm="100000">
                                          <p:val>
                                            <p:strVal val="#ppt_w"/>
                                          </p:val>
                                        </p:tav>
                                      </p:tavLst>
                                    </p:anim>
                                    <p:anim calcmode="lin" valueType="num">
                                      <p:cBhvr>
                                        <p:cTn id="68" dur="500" fill="hold"/>
                                        <p:tgtEl>
                                          <p:spTgt spid="1064"/>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052"/>
                                        </p:tgtEl>
                                        <p:attrNameLst>
                                          <p:attrName>style.visibility</p:attrName>
                                        </p:attrNameLst>
                                      </p:cBhvr>
                                      <p:to>
                                        <p:strVal val="visible"/>
                                      </p:to>
                                    </p:set>
                                    <p:anim calcmode="lin" valueType="num">
                                      <p:cBhvr>
                                        <p:cTn id="71" dur="500" fill="hold"/>
                                        <p:tgtEl>
                                          <p:spTgt spid="1052"/>
                                        </p:tgtEl>
                                        <p:attrNameLst>
                                          <p:attrName>ppt_w</p:attrName>
                                        </p:attrNameLst>
                                      </p:cBhvr>
                                      <p:tavLst>
                                        <p:tav tm="0">
                                          <p:val>
                                            <p:fltVal val="0"/>
                                          </p:val>
                                        </p:tav>
                                        <p:tav tm="100000">
                                          <p:val>
                                            <p:strVal val="#ppt_w"/>
                                          </p:val>
                                        </p:tav>
                                      </p:tavLst>
                                    </p:anim>
                                    <p:anim calcmode="lin" valueType="num">
                                      <p:cBhvr>
                                        <p:cTn id="72" dur="500" fill="hold"/>
                                        <p:tgtEl>
                                          <p:spTgt spid="1052"/>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1058"/>
                                        </p:tgtEl>
                                        <p:attrNameLst>
                                          <p:attrName>style.visibility</p:attrName>
                                        </p:attrNameLst>
                                      </p:cBhvr>
                                      <p:to>
                                        <p:strVal val="visible"/>
                                      </p:to>
                                    </p:set>
                                    <p:anim calcmode="lin" valueType="num">
                                      <p:cBhvr>
                                        <p:cTn id="75" dur="500" fill="hold"/>
                                        <p:tgtEl>
                                          <p:spTgt spid="1058"/>
                                        </p:tgtEl>
                                        <p:attrNameLst>
                                          <p:attrName>ppt_w</p:attrName>
                                        </p:attrNameLst>
                                      </p:cBhvr>
                                      <p:tavLst>
                                        <p:tav tm="0">
                                          <p:val>
                                            <p:fltVal val="0"/>
                                          </p:val>
                                        </p:tav>
                                        <p:tav tm="100000">
                                          <p:val>
                                            <p:strVal val="#ppt_w"/>
                                          </p:val>
                                        </p:tav>
                                      </p:tavLst>
                                    </p:anim>
                                    <p:anim calcmode="lin" valueType="num">
                                      <p:cBhvr>
                                        <p:cTn id="76" dur="500" fill="hold"/>
                                        <p:tgtEl>
                                          <p:spTgt spid="1058"/>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1054"/>
                                        </p:tgtEl>
                                        <p:attrNameLst>
                                          <p:attrName>style.visibility</p:attrName>
                                        </p:attrNameLst>
                                      </p:cBhvr>
                                      <p:to>
                                        <p:strVal val="visible"/>
                                      </p:to>
                                    </p:set>
                                    <p:anim calcmode="lin" valueType="num">
                                      <p:cBhvr>
                                        <p:cTn id="79" dur="500" fill="hold"/>
                                        <p:tgtEl>
                                          <p:spTgt spid="1054"/>
                                        </p:tgtEl>
                                        <p:attrNameLst>
                                          <p:attrName>ppt_w</p:attrName>
                                        </p:attrNameLst>
                                      </p:cBhvr>
                                      <p:tavLst>
                                        <p:tav tm="0">
                                          <p:val>
                                            <p:fltVal val="0"/>
                                          </p:val>
                                        </p:tav>
                                        <p:tav tm="100000">
                                          <p:val>
                                            <p:strVal val="#ppt_w"/>
                                          </p:val>
                                        </p:tav>
                                      </p:tavLst>
                                    </p:anim>
                                    <p:anim calcmode="lin" valueType="num">
                                      <p:cBhvr>
                                        <p:cTn id="80" dur="500" fill="hold"/>
                                        <p:tgtEl>
                                          <p:spTgt spid="1054"/>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1056"/>
                                        </p:tgtEl>
                                        <p:attrNameLst>
                                          <p:attrName>style.visibility</p:attrName>
                                        </p:attrNameLst>
                                      </p:cBhvr>
                                      <p:to>
                                        <p:strVal val="visible"/>
                                      </p:to>
                                    </p:set>
                                    <p:anim calcmode="lin" valueType="num">
                                      <p:cBhvr>
                                        <p:cTn id="83" dur="500" fill="hold"/>
                                        <p:tgtEl>
                                          <p:spTgt spid="1056"/>
                                        </p:tgtEl>
                                        <p:attrNameLst>
                                          <p:attrName>ppt_w</p:attrName>
                                        </p:attrNameLst>
                                      </p:cBhvr>
                                      <p:tavLst>
                                        <p:tav tm="0">
                                          <p:val>
                                            <p:fltVal val="0"/>
                                          </p:val>
                                        </p:tav>
                                        <p:tav tm="100000">
                                          <p:val>
                                            <p:strVal val="#ppt_w"/>
                                          </p:val>
                                        </p:tav>
                                      </p:tavLst>
                                    </p:anim>
                                    <p:anim calcmode="lin" valueType="num">
                                      <p:cBhvr>
                                        <p:cTn id="84" dur="500" fill="hold"/>
                                        <p:tgtEl>
                                          <p:spTgt spid="1056"/>
                                        </p:tgtEl>
                                        <p:attrNameLst>
                                          <p:attrName>ppt_h</p:attrName>
                                        </p:attrNameLst>
                                      </p:cBhvr>
                                      <p:tavLst>
                                        <p:tav tm="0">
                                          <p:val>
                                            <p:flt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1062"/>
                                        </p:tgtEl>
                                        <p:attrNameLst>
                                          <p:attrName>style.visibility</p:attrName>
                                        </p:attrNameLst>
                                      </p:cBhvr>
                                      <p:to>
                                        <p:strVal val="visible"/>
                                      </p:to>
                                    </p:set>
                                    <p:anim calcmode="lin" valueType="num">
                                      <p:cBhvr>
                                        <p:cTn id="87" dur="500" fill="hold"/>
                                        <p:tgtEl>
                                          <p:spTgt spid="1062"/>
                                        </p:tgtEl>
                                        <p:attrNameLst>
                                          <p:attrName>ppt_w</p:attrName>
                                        </p:attrNameLst>
                                      </p:cBhvr>
                                      <p:tavLst>
                                        <p:tav tm="0">
                                          <p:val>
                                            <p:fltVal val="0"/>
                                          </p:val>
                                        </p:tav>
                                        <p:tav tm="100000">
                                          <p:val>
                                            <p:strVal val="#ppt_w"/>
                                          </p:val>
                                        </p:tav>
                                      </p:tavLst>
                                    </p:anim>
                                    <p:anim calcmode="lin" valueType="num">
                                      <p:cBhvr>
                                        <p:cTn id="88" dur="500" fill="hold"/>
                                        <p:tgtEl>
                                          <p:spTgt spid="1062"/>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1060"/>
                                        </p:tgtEl>
                                        <p:attrNameLst>
                                          <p:attrName>style.visibility</p:attrName>
                                        </p:attrNameLst>
                                      </p:cBhvr>
                                      <p:to>
                                        <p:strVal val="visible"/>
                                      </p:to>
                                    </p:set>
                                    <p:anim calcmode="lin" valueType="num">
                                      <p:cBhvr>
                                        <p:cTn id="91" dur="500" fill="hold"/>
                                        <p:tgtEl>
                                          <p:spTgt spid="1060"/>
                                        </p:tgtEl>
                                        <p:attrNameLst>
                                          <p:attrName>ppt_w</p:attrName>
                                        </p:attrNameLst>
                                      </p:cBhvr>
                                      <p:tavLst>
                                        <p:tav tm="0">
                                          <p:val>
                                            <p:fltVal val="0"/>
                                          </p:val>
                                        </p:tav>
                                        <p:tav tm="100000">
                                          <p:val>
                                            <p:strVal val="#ppt_w"/>
                                          </p:val>
                                        </p:tav>
                                      </p:tavLst>
                                    </p:anim>
                                    <p:anim calcmode="lin" valueType="num">
                                      <p:cBhvr>
                                        <p:cTn id="92" dur="500" fill="hold"/>
                                        <p:tgtEl>
                                          <p:spTgt spid="1060"/>
                                        </p:tgtEl>
                                        <p:attrNameLst>
                                          <p:attrName>ppt_h</p:attrName>
                                        </p:attrNameLst>
                                      </p:cBhvr>
                                      <p:tavLst>
                                        <p:tav tm="0">
                                          <p:val>
                                            <p:flt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1074"/>
                                        </p:tgtEl>
                                        <p:attrNameLst>
                                          <p:attrName>style.visibility</p:attrName>
                                        </p:attrNameLst>
                                      </p:cBhvr>
                                      <p:to>
                                        <p:strVal val="visible"/>
                                      </p:to>
                                    </p:set>
                                    <p:anim calcmode="lin" valueType="num">
                                      <p:cBhvr>
                                        <p:cTn id="95" dur="500" fill="hold"/>
                                        <p:tgtEl>
                                          <p:spTgt spid="1074"/>
                                        </p:tgtEl>
                                        <p:attrNameLst>
                                          <p:attrName>ppt_w</p:attrName>
                                        </p:attrNameLst>
                                      </p:cBhvr>
                                      <p:tavLst>
                                        <p:tav tm="0">
                                          <p:val>
                                            <p:fltVal val="0"/>
                                          </p:val>
                                        </p:tav>
                                        <p:tav tm="100000">
                                          <p:val>
                                            <p:strVal val="#ppt_w"/>
                                          </p:val>
                                        </p:tav>
                                      </p:tavLst>
                                    </p:anim>
                                    <p:anim calcmode="lin" valueType="num">
                                      <p:cBhvr>
                                        <p:cTn id="96" dur="500" fill="hold"/>
                                        <p:tgtEl>
                                          <p:spTgt spid="1074"/>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1080"/>
                                        </p:tgtEl>
                                        <p:attrNameLst>
                                          <p:attrName>style.visibility</p:attrName>
                                        </p:attrNameLst>
                                      </p:cBhvr>
                                      <p:to>
                                        <p:strVal val="visible"/>
                                      </p:to>
                                    </p:set>
                                    <p:anim calcmode="lin" valueType="num">
                                      <p:cBhvr>
                                        <p:cTn id="99" dur="500" fill="hold"/>
                                        <p:tgtEl>
                                          <p:spTgt spid="1080"/>
                                        </p:tgtEl>
                                        <p:attrNameLst>
                                          <p:attrName>ppt_w</p:attrName>
                                        </p:attrNameLst>
                                      </p:cBhvr>
                                      <p:tavLst>
                                        <p:tav tm="0">
                                          <p:val>
                                            <p:fltVal val="0"/>
                                          </p:val>
                                        </p:tav>
                                        <p:tav tm="100000">
                                          <p:val>
                                            <p:strVal val="#ppt_w"/>
                                          </p:val>
                                        </p:tav>
                                      </p:tavLst>
                                    </p:anim>
                                    <p:anim calcmode="lin" valueType="num">
                                      <p:cBhvr>
                                        <p:cTn id="100" dur="500" fill="hold"/>
                                        <p:tgtEl>
                                          <p:spTgt spid="1080"/>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1076"/>
                                        </p:tgtEl>
                                        <p:attrNameLst>
                                          <p:attrName>style.visibility</p:attrName>
                                        </p:attrNameLst>
                                      </p:cBhvr>
                                      <p:to>
                                        <p:strVal val="visible"/>
                                      </p:to>
                                    </p:set>
                                    <p:anim calcmode="lin" valueType="num">
                                      <p:cBhvr>
                                        <p:cTn id="103" dur="500" fill="hold"/>
                                        <p:tgtEl>
                                          <p:spTgt spid="1076"/>
                                        </p:tgtEl>
                                        <p:attrNameLst>
                                          <p:attrName>ppt_w</p:attrName>
                                        </p:attrNameLst>
                                      </p:cBhvr>
                                      <p:tavLst>
                                        <p:tav tm="0">
                                          <p:val>
                                            <p:fltVal val="0"/>
                                          </p:val>
                                        </p:tav>
                                        <p:tav tm="100000">
                                          <p:val>
                                            <p:strVal val="#ppt_w"/>
                                          </p:val>
                                        </p:tav>
                                      </p:tavLst>
                                    </p:anim>
                                    <p:anim calcmode="lin" valueType="num">
                                      <p:cBhvr>
                                        <p:cTn id="104" dur="500" fill="hold"/>
                                        <p:tgtEl>
                                          <p:spTgt spid="1076"/>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1066"/>
                                        </p:tgtEl>
                                        <p:attrNameLst>
                                          <p:attrName>style.visibility</p:attrName>
                                        </p:attrNameLst>
                                      </p:cBhvr>
                                      <p:to>
                                        <p:strVal val="visible"/>
                                      </p:to>
                                    </p:set>
                                    <p:anim calcmode="lin" valueType="num">
                                      <p:cBhvr>
                                        <p:cTn id="107" dur="500" fill="hold"/>
                                        <p:tgtEl>
                                          <p:spTgt spid="1066"/>
                                        </p:tgtEl>
                                        <p:attrNameLst>
                                          <p:attrName>ppt_w</p:attrName>
                                        </p:attrNameLst>
                                      </p:cBhvr>
                                      <p:tavLst>
                                        <p:tav tm="0">
                                          <p:val>
                                            <p:fltVal val="0"/>
                                          </p:val>
                                        </p:tav>
                                        <p:tav tm="100000">
                                          <p:val>
                                            <p:strVal val="#ppt_w"/>
                                          </p:val>
                                        </p:tav>
                                      </p:tavLst>
                                    </p:anim>
                                    <p:anim calcmode="lin" valueType="num">
                                      <p:cBhvr>
                                        <p:cTn id="108" dur="500" fill="hold"/>
                                        <p:tgtEl>
                                          <p:spTgt spid="1066"/>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1068"/>
                                        </p:tgtEl>
                                        <p:attrNameLst>
                                          <p:attrName>style.visibility</p:attrName>
                                        </p:attrNameLst>
                                      </p:cBhvr>
                                      <p:to>
                                        <p:strVal val="visible"/>
                                      </p:to>
                                    </p:set>
                                    <p:anim calcmode="lin" valueType="num">
                                      <p:cBhvr>
                                        <p:cTn id="111" dur="500" fill="hold"/>
                                        <p:tgtEl>
                                          <p:spTgt spid="1068"/>
                                        </p:tgtEl>
                                        <p:attrNameLst>
                                          <p:attrName>ppt_w</p:attrName>
                                        </p:attrNameLst>
                                      </p:cBhvr>
                                      <p:tavLst>
                                        <p:tav tm="0">
                                          <p:val>
                                            <p:fltVal val="0"/>
                                          </p:val>
                                        </p:tav>
                                        <p:tav tm="100000">
                                          <p:val>
                                            <p:strVal val="#ppt_w"/>
                                          </p:val>
                                        </p:tav>
                                      </p:tavLst>
                                    </p:anim>
                                    <p:anim calcmode="lin" valueType="num">
                                      <p:cBhvr>
                                        <p:cTn id="112" dur="500" fill="hold"/>
                                        <p:tgtEl>
                                          <p:spTgt spid="1068"/>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1050"/>
                                        </p:tgtEl>
                                        <p:attrNameLst>
                                          <p:attrName>style.visibility</p:attrName>
                                        </p:attrNameLst>
                                      </p:cBhvr>
                                      <p:to>
                                        <p:strVal val="visible"/>
                                      </p:to>
                                    </p:set>
                                    <p:anim calcmode="lin" valueType="num">
                                      <p:cBhvr>
                                        <p:cTn id="115" dur="500" fill="hold"/>
                                        <p:tgtEl>
                                          <p:spTgt spid="1050"/>
                                        </p:tgtEl>
                                        <p:attrNameLst>
                                          <p:attrName>ppt_w</p:attrName>
                                        </p:attrNameLst>
                                      </p:cBhvr>
                                      <p:tavLst>
                                        <p:tav tm="0">
                                          <p:val>
                                            <p:fltVal val="0"/>
                                          </p:val>
                                        </p:tav>
                                        <p:tav tm="100000">
                                          <p:val>
                                            <p:strVal val="#ppt_w"/>
                                          </p:val>
                                        </p:tav>
                                      </p:tavLst>
                                    </p:anim>
                                    <p:anim calcmode="lin" valueType="num">
                                      <p:cBhvr>
                                        <p:cTn id="116" dur="500" fill="hold"/>
                                        <p:tgtEl>
                                          <p:spTgt spid="1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36B977D-A0CB-0959-4385-505055D9A68D}"/>
              </a:ext>
            </a:extLst>
          </p:cNvPr>
          <p:cNvPicPr>
            <a:picLocks noChangeAspect="1"/>
          </p:cNvPicPr>
          <p:nvPr/>
        </p:nvPicPr>
        <p:blipFill rotWithShape="1">
          <a:blip r:embed="rId3">
            <a:extLst>
              <a:ext uri="{28A0092B-C50C-407E-A947-70E740481C1C}">
                <a14:useLocalDpi xmlns:a14="http://schemas.microsoft.com/office/drawing/2010/main" val="0"/>
              </a:ext>
            </a:extLst>
          </a:blip>
          <a:srcRect l="19110" r="50068" b="51461"/>
          <a:stretch/>
        </p:blipFill>
        <p:spPr>
          <a:xfrm>
            <a:off x="4121063" y="100208"/>
            <a:ext cx="3757808" cy="3328792"/>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7A6AF3B-9FE7-F20B-7EB2-E4FDD6109F80}"/>
              </a:ext>
            </a:extLst>
          </p:cNvPr>
          <p:cNvPicPr>
            <a:picLocks noChangeAspect="1"/>
          </p:cNvPicPr>
          <p:nvPr/>
        </p:nvPicPr>
        <p:blipFill rotWithShape="1">
          <a:blip r:embed="rId3">
            <a:extLst>
              <a:ext uri="{28A0092B-C50C-407E-A947-70E740481C1C}">
                <a14:useLocalDpi xmlns:a14="http://schemas.microsoft.com/office/drawing/2010/main" val="0"/>
              </a:ext>
            </a:extLst>
          </a:blip>
          <a:srcRect l="51061" t="-51461" r="19247" b="51461"/>
          <a:stretch/>
        </p:blipFill>
        <p:spPr>
          <a:xfrm>
            <a:off x="8016655" y="-3429000"/>
            <a:ext cx="3620023" cy="68580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AA3150CF-1965-B85C-B2C4-EAAFA0F065A7}"/>
              </a:ext>
            </a:extLst>
          </p:cNvPr>
          <p:cNvPicPr>
            <a:picLocks noChangeAspect="1"/>
          </p:cNvPicPr>
          <p:nvPr/>
        </p:nvPicPr>
        <p:blipFill rotWithShape="1">
          <a:blip r:embed="rId3">
            <a:extLst>
              <a:ext uri="{28A0092B-C50C-407E-A947-70E740481C1C}">
                <a14:useLocalDpi xmlns:a14="http://schemas.microsoft.com/office/drawing/2010/main" val="0"/>
              </a:ext>
            </a:extLst>
          </a:blip>
          <a:srcRect l="20240" t="48539" r="50068"/>
          <a:stretch/>
        </p:blipFill>
        <p:spPr>
          <a:xfrm>
            <a:off x="4258848" y="3429000"/>
            <a:ext cx="3620023" cy="352920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6C36574-ACCD-7463-27B5-825232C99828}"/>
              </a:ext>
            </a:extLst>
          </p:cNvPr>
          <p:cNvPicPr>
            <a:picLocks noChangeAspect="1"/>
          </p:cNvPicPr>
          <p:nvPr/>
        </p:nvPicPr>
        <p:blipFill rotWithShape="1">
          <a:blip r:embed="rId3">
            <a:extLst>
              <a:ext uri="{28A0092B-C50C-407E-A947-70E740481C1C}">
                <a14:useLocalDpi xmlns:a14="http://schemas.microsoft.com/office/drawing/2010/main" val="0"/>
              </a:ext>
            </a:extLst>
          </a:blip>
          <a:srcRect l="49931" t="48539" r="20377"/>
          <a:stretch/>
        </p:blipFill>
        <p:spPr>
          <a:xfrm>
            <a:off x="7878871" y="3428998"/>
            <a:ext cx="3620024" cy="3529209"/>
          </a:xfrm>
          <a:prstGeom prst="rect">
            <a:avLst/>
          </a:prstGeom>
        </p:spPr>
      </p:pic>
      <p:sp>
        <p:nvSpPr>
          <p:cNvPr id="8" name="TextBox 7">
            <a:extLst>
              <a:ext uri="{FF2B5EF4-FFF2-40B4-BE49-F238E27FC236}">
                <a16:creationId xmlns:a16="http://schemas.microsoft.com/office/drawing/2014/main" id="{CB86BE78-E79B-D103-D639-2021A8C76938}"/>
              </a:ext>
            </a:extLst>
          </p:cNvPr>
          <p:cNvSpPr txBox="1"/>
          <p:nvPr/>
        </p:nvSpPr>
        <p:spPr>
          <a:xfrm>
            <a:off x="449369" y="1968269"/>
            <a:ext cx="27432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How to find a higher/degree apprenticeship</a:t>
            </a:r>
          </a:p>
        </p:txBody>
      </p:sp>
    </p:spTree>
    <p:extLst>
      <p:ext uri="{BB962C8B-B14F-4D97-AF65-F5344CB8AC3E}">
        <p14:creationId xmlns:p14="http://schemas.microsoft.com/office/powerpoint/2010/main" val="5388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6D28FFF5-FA48-9980-07A4-22FB4AE6EC27}"/>
              </a:ext>
            </a:extLst>
          </p:cNvPr>
          <p:cNvPicPr>
            <a:picLocks noChangeAspect="1"/>
          </p:cNvPicPr>
          <p:nvPr/>
        </p:nvPicPr>
        <p:blipFill rotWithShape="1">
          <a:blip r:embed="rId3">
            <a:extLst>
              <a:ext uri="{28A0092B-C50C-407E-A947-70E740481C1C}">
                <a14:useLocalDpi xmlns:a14="http://schemas.microsoft.com/office/drawing/2010/main" val="0"/>
              </a:ext>
            </a:extLst>
          </a:blip>
          <a:srcRect l="29943"/>
          <a:stretch/>
        </p:blipFill>
        <p:spPr>
          <a:xfrm>
            <a:off x="3650673" y="0"/>
            <a:ext cx="8541327" cy="6858000"/>
          </a:xfrm>
          <a:prstGeom prst="rect">
            <a:avLst/>
          </a:prstGeom>
        </p:spPr>
      </p:pic>
      <p:sp>
        <p:nvSpPr>
          <p:cNvPr id="3" name="TextBox 2">
            <a:extLst>
              <a:ext uri="{FF2B5EF4-FFF2-40B4-BE49-F238E27FC236}">
                <a16:creationId xmlns:a16="http://schemas.microsoft.com/office/drawing/2014/main" id="{78EDF6AC-D49E-0FDA-B96E-25A28246C95E}"/>
              </a:ext>
            </a:extLst>
          </p:cNvPr>
          <p:cNvSpPr txBox="1"/>
          <p:nvPr/>
        </p:nvSpPr>
        <p:spPr>
          <a:xfrm>
            <a:off x="215689" y="1500909"/>
            <a:ext cx="320130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Institute for Apprenticeships and Technical Education</a:t>
            </a:r>
          </a:p>
        </p:txBody>
      </p:sp>
    </p:spTree>
    <p:extLst>
      <p:ext uri="{BB962C8B-B14F-4D97-AF65-F5344CB8AC3E}">
        <p14:creationId xmlns:p14="http://schemas.microsoft.com/office/powerpoint/2010/main" val="8359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LBU 2018">
      <a:dk1>
        <a:srgbClr val="000000"/>
      </a:dk1>
      <a:lt1>
        <a:srgbClr val="FFFFFF"/>
      </a:lt1>
      <a:dk2>
        <a:srgbClr val="666666"/>
      </a:dk2>
      <a:lt2>
        <a:srgbClr val="CCCCCC"/>
      </a:lt2>
      <a:accent1>
        <a:srgbClr val="753BBD"/>
      </a:accent1>
      <a:accent2>
        <a:srgbClr val="9161CA"/>
      </a:accent2>
      <a:accent3>
        <a:srgbClr val="AC89D7"/>
      </a:accent3>
      <a:accent4>
        <a:srgbClr val="C8B1E5"/>
      </a:accent4>
      <a:accent5>
        <a:srgbClr val="FCE300"/>
      </a:accent5>
      <a:accent6>
        <a:srgbClr val="05C3DE"/>
      </a:accent6>
      <a:hlink>
        <a:srgbClr val="FF585D"/>
      </a:hlink>
      <a:folHlink>
        <a:srgbClr val="00C3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8747</TotalTime>
  <Words>3486</Words>
  <Application>Microsoft Office PowerPoint</Application>
  <PresentationFormat>Widescreen</PresentationFormat>
  <Paragraphs>324</Paragraphs>
  <Slides>24</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Arial</vt:lpstr>
      <vt:lpstr>Calibri</vt:lpstr>
      <vt:lpstr>Calibri Light</vt:lpstr>
      <vt:lpstr>Lato</vt:lpstr>
      <vt:lpstr>1_Office Theme</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choose and apply to the right University and course</vt:lpstr>
      <vt:lpstr>Terminology</vt:lpstr>
      <vt:lpstr>The UCAS form - deadlines</vt:lpstr>
      <vt:lpstr>The UCAS form</vt:lpstr>
      <vt:lpstr>Choices</vt:lpstr>
      <vt:lpstr>Grades and Points</vt:lpstr>
      <vt:lpstr>Choosing… </vt:lpstr>
      <vt:lpstr>Non-traditional/ Vocational </vt:lpstr>
      <vt:lpstr>Personal Statement</vt:lpstr>
      <vt:lpstr>The university response </vt:lpstr>
      <vt:lpstr>The applicant response</vt:lpstr>
      <vt:lpstr>The Mantlepiece factor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Mrs. Clayden</cp:lastModifiedBy>
  <cp:revision>42</cp:revision>
  <cp:lastPrinted>2024-09-23T15:01:55Z</cp:lastPrinted>
  <dcterms:created xsi:type="dcterms:W3CDTF">2018-08-09T13:59:43Z</dcterms:created>
  <dcterms:modified xsi:type="dcterms:W3CDTF">2024-09-24T12:11:31Z</dcterms:modified>
</cp:coreProperties>
</file>